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2"/>
  </p:notesMasterIdLst>
  <p:sldIdLst>
    <p:sldId id="256" r:id="rId2"/>
    <p:sldId id="258" r:id="rId3"/>
    <p:sldId id="257" r:id="rId4"/>
    <p:sldId id="261" r:id="rId5"/>
    <p:sldId id="334" r:id="rId6"/>
    <p:sldId id="335" r:id="rId7"/>
    <p:sldId id="336" r:id="rId8"/>
    <p:sldId id="333" r:id="rId9"/>
    <p:sldId id="268" r:id="rId10"/>
    <p:sldId id="269" r:id="rId11"/>
    <p:sldId id="270" r:id="rId12"/>
    <p:sldId id="330" r:id="rId13"/>
    <p:sldId id="331" r:id="rId14"/>
    <p:sldId id="272" r:id="rId15"/>
    <p:sldId id="273" r:id="rId16"/>
    <p:sldId id="279" r:id="rId17"/>
    <p:sldId id="321" r:id="rId18"/>
    <p:sldId id="274" r:id="rId19"/>
    <p:sldId id="275" r:id="rId20"/>
    <p:sldId id="276" r:id="rId21"/>
    <p:sldId id="277" r:id="rId22"/>
    <p:sldId id="337" r:id="rId23"/>
    <p:sldId id="338" r:id="rId24"/>
    <p:sldId id="341" r:id="rId25"/>
    <p:sldId id="339" r:id="rId26"/>
    <p:sldId id="340" r:id="rId27"/>
    <p:sldId id="344" r:id="rId28"/>
    <p:sldId id="280" r:id="rId29"/>
    <p:sldId id="282" r:id="rId30"/>
    <p:sldId id="281" r:id="rId31"/>
    <p:sldId id="283" r:id="rId32"/>
    <p:sldId id="284" r:id="rId33"/>
    <p:sldId id="285" r:id="rId34"/>
    <p:sldId id="286" r:id="rId35"/>
    <p:sldId id="287" r:id="rId36"/>
    <p:sldId id="326" r:id="rId37"/>
    <p:sldId id="342" r:id="rId38"/>
    <p:sldId id="343" r:id="rId39"/>
    <p:sldId id="327" r:id="rId40"/>
    <p:sldId id="328" r:id="rId41"/>
    <p:sldId id="309" r:id="rId42"/>
    <p:sldId id="310" r:id="rId43"/>
    <p:sldId id="314" r:id="rId44"/>
    <p:sldId id="319" r:id="rId45"/>
    <p:sldId id="293" r:id="rId46"/>
    <p:sldId id="294" r:id="rId47"/>
    <p:sldId id="295" r:id="rId48"/>
    <p:sldId id="296" r:id="rId49"/>
    <p:sldId id="297" r:id="rId50"/>
    <p:sldId id="298" r:id="rId51"/>
    <p:sldId id="300" r:id="rId52"/>
    <p:sldId id="301" r:id="rId53"/>
    <p:sldId id="302" r:id="rId54"/>
    <p:sldId id="320" r:id="rId55"/>
    <p:sldId id="322" r:id="rId56"/>
    <p:sldId id="323" r:id="rId57"/>
    <p:sldId id="324" r:id="rId58"/>
    <p:sldId id="325" r:id="rId59"/>
    <p:sldId id="278" r:id="rId60"/>
    <p:sldId id="291"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p:cViewPr varScale="1">
        <p:scale>
          <a:sx n="108" d="100"/>
          <a:sy n="108" d="100"/>
        </p:scale>
        <p:origin x="175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4FEAB-6DF2-49EE-875A-937D3CCA2529}" type="datetimeFigureOut">
              <a:rPr lang="en-US" smtClean="0"/>
              <a:t>11/15/2023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CA41B0-2F29-4C9F-83D0-D050DD633988}" type="slidenum">
              <a:rPr lang="en-US" smtClean="0"/>
              <a:t>‹#›</a:t>
            </a:fld>
            <a:endParaRPr lang="en-US"/>
          </a:p>
        </p:txBody>
      </p:sp>
    </p:spTree>
    <p:extLst>
      <p:ext uri="{BB962C8B-B14F-4D97-AF65-F5344CB8AC3E}">
        <p14:creationId xmlns:p14="http://schemas.microsoft.com/office/powerpoint/2010/main" val="413700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B9DA2-DC58-419F-8697-C06B89C3B72F}" type="slidenum">
              <a:rPr lang="en-US" smtClean="0"/>
              <a:t>42</a:t>
            </a:fld>
            <a:endParaRPr lang="en-US"/>
          </a:p>
        </p:txBody>
      </p:sp>
    </p:spTree>
    <p:extLst>
      <p:ext uri="{BB962C8B-B14F-4D97-AF65-F5344CB8AC3E}">
        <p14:creationId xmlns:p14="http://schemas.microsoft.com/office/powerpoint/2010/main" val="74247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F10E70-1690-4433-A87B-192A87F9005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3154BA8-2C69-45A2-9E43-AFEEDFB1FF9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F10E70-1690-4433-A87B-192A87F9005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F10E70-1690-4433-A87B-192A87F9005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10E70-1690-4433-A87B-192A87F9005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4F10E70-1690-4433-A87B-192A87F9005A}" type="datetimeFigureOut">
              <a:rPr lang="en-US" smtClean="0"/>
              <a:t>11/15/2023</a:t>
            </a:fld>
            <a:endParaRPr lang="en-US"/>
          </a:p>
        </p:txBody>
      </p:sp>
      <p:sp>
        <p:nvSpPr>
          <p:cNvPr id="8" name="Slide Number Placeholder 7"/>
          <p:cNvSpPr>
            <a:spLocks noGrp="1"/>
          </p:cNvSpPr>
          <p:nvPr>
            <p:ph type="sldNum" sz="quarter" idx="11"/>
          </p:nvPr>
        </p:nvSpPr>
        <p:spPr/>
        <p:txBody>
          <a:bodyPr/>
          <a:lstStyle/>
          <a:p>
            <a:fld id="{D3154BA8-2C69-45A2-9E43-AFEEDFB1FF9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F10E70-1690-4433-A87B-192A87F9005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F10E70-1690-4433-A87B-192A87F9005A}"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F10E70-1690-4433-A87B-192A87F9005A}"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10E70-1690-4433-A87B-192A87F9005A}"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54BA8-2C69-45A2-9E43-AFEEDFB1FF9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F10E70-1690-4433-A87B-192A87F9005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54BA8-2C69-45A2-9E43-AFEEDFB1FF9B}"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F10E70-1690-4433-A87B-192A87F9005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3154BA8-2C69-45A2-9E43-AFEEDFB1FF9B}"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4F10E70-1690-4433-A87B-192A87F9005A}" type="datetimeFigureOut">
              <a:rPr lang="en-US" smtClean="0"/>
              <a:t>11/15/2023</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3154BA8-2C69-45A2-9E43-AFEEDFB1FF9B}"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e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j4MohjL4yUc&amp;list=PLC641EF0E3F8AFDF9&amp;index=69&amp;t=0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babel.hathitrust.org/cgi/pt?id=loc.ark:/13960/t7rn3xq95&amp;view=1up&amp;seq=29" TargetMode="Externa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927225"/>
          </a:xfrm>
        </p:spPr>
        <p:txBody>
          <a:bodyPr>
            <a:noAutofit/>
          </a:bodyPr>
          <a:lstStyle/>
          <a:p>
            <a:pPr algn="ctr"/>
            <a:r>
              <a:rPr lang="en-US" sz="6000" i="1" dirty="0" err="1">
                <a:latin typeface="Arial Narrow" panose="020B0606020202030204" pitchFamily="34" charset="0"/>
              </a:rPr>
              <a:t>Gov</a:t>
            </a:r>
            <a:r>
              <a:rPr lang="en-US" sz="6000" i="1" dirty="0">
                <a:latin typeface="Arial Narrow" panose="020B0606020202030204" pitchFamily="34" charset="0"/>
              </a:rPr>
              <a:t> Docs for Genealogy!</a:t>
            </a:r>
          </a:p>
        </p:txBody>
      </p:sp>
      <p:sp>
        <p:nvSpPr>
          <p:cNvPr id="3" name="Subtitle 2"/>
          <p:cNvSpPr>
            <a:spLocks noGrp="1"/>
          </p:cNvSpPr>
          <p:nvPr>
            <p:ph type="subTitle" idx="1"/>
          </p:nvPr>
        </p:nvSpPr>
        <p:spPr>
          <a:xfrm>
            <a:off x="609600" y="2819400"/>
            <a:ext cx="6400800" cy="3429000"/>
          </a:xfrm>
        </p:spPr>
        <p:txBody>
          <a:bodyPr>
            <a:noAutofit/>
          </a:bodyPr>
          <a:lstStyle/>
          <a:p>
            <a:r>
              <a:rPr lang="en-US" sz="4400" dirty="0">
                <a:solidFill>
                  <a:schemeClr val="tx2"/>
                </a:solidFill>
                <a:latin typeface="Arial Narrow" panose="020B0606020202030204" pitchFamily="34" charset="0"/>
              </a:rPr>
              <a:t>An Overview of Free Instructional and Informational </a:t>
            </a:r>
            <a:r>
              <a:rPr lang="en-US" sz="4400" dirty="0">
                <a:latin typeface="Arial Narrow" panose="020B0606020202030204" pitchFamily="34" charset="0"/>
              </a:rPr>
              <a:t>Government </a:t>
            </a:r>
            <a:r>
              <a:rPr lang="en-US" sz="4400" dirty="0" err="1">
                <a:latin typeface="Arial Narrow" panose="020B0606020202030204" pitchFamily="34" charset="0"/>
              </a:rPr>
              <a:t>Web</a:t>
            </a:r>
            <a:r>
              <a:rPr lang="en-US" sz="4400" dirty="0" err="1">
                <a:solidFill>
                  <a:schemeClr val="tx2"/>
                </a:solidFill>
                <a:latin typeface="Arial Narrow" panose="020B0606020202030204" pitchFamily="34" charset="0"/>
              </a:rPr>
              <a:t>Sites</a:t>
            </a:r>
            <a:r>
              <a:rPr lang="en-US" sz="4400" dirty="0">
                <a:solidFill>
                  <a:schemeClr val="tx2"/>
                </a:solidFill>
                <a:latin typeface="Arial Narrow" panose="020B0606020202030204" pitchFamily="34" charset="0"/>
              </a:rPr>
              <a:t> for Genealogists</a:t>
            </a:r>
          </a:p>
        </p:txBody>
      </p:sp>
    </p:spTree>
    <p:extLst>
      <p:ext uri="{BB962C8B-B14F-4D97-AF65-F5344CB8AC3E}">
        <p14:creationId xmlns:p14="http://schemas.microsoft.com/office/powerpoint/2010/main" val="389757816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Virtual Genealogy Fair</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68" y="1601805"/>
            <a:ext cx="7239000" cy="502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096000" y="4114800"/>
            <a:ext cx="14478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8200" y="2286000"/>
            <a:ext cx="37338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096000" y="4953000"/>
            <a:ext cx="8763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5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91"/>
            <a:ext cx="8229600" cy="791709"/>
          </a:xfrm>
        </p:spPr>
        <p:txBody>
          <a:bodyPr/>
          <a:lstStyle/>
          <a:p>
            <a:r>
              <a:rPr lang="en-US" dirty="0">
                <a:latin typeface="Arial Narrow" panose="020B0606020202030204" pitchFamily="34" charset="0"/>
              </a:rPr>
              <a:t>Know Your Records Program</a:t>
            </a:r>
          </a:p>
        </p:txBody>
      </p:sp>
      <p:pic>
        <p:nvPicPr>
          <p:cNvPr id="9" name="Picture 8">
            <a:extLst>
              <a:ext uri="{FF2B5EF4-FFF2-40B4-BE49-F238E27FC236}">
                <a16:creationId xmlns:a16="http://schemas.microsoft.com/office/drawing/2014/main" id="{8CAD41F2-C984-6BDF-5A08-4B5D0476D5FD}"/>
              </a:ext>
            </a:extLst>
          </p:cNvPr>
          <p:cNvPicPr>
            <a:picLocks noChangeAspect="1"/>
          </p:cNvPicPr>
          <p:nvPr/>
        </p:nvPicPr>
        <p:blipFill>
          <a:blip r:embed="rId2"/>
          <a:stretch>
            <a:fillRect/>
          </a:stretch>
        </p:blipFill>
        <p:spPr>
          <a:xfrm>
            <a:off x="1989604" y="860118"/>
            <a:ext cx="5164792" cy="5875191"/>
          </a:xfrm>
          <a:prstGeom prst="rect">
            <a:avLst/>
          </a:prstGeom>
        </p:spPr>
      </p:pic>
    </p:spTree>
    <p:extLst>
      <p:ext uri="{BB962C8B-B14F-4D97-AF65-F5344CB8AC3E}">
        <p14:creationId xmlns:p14="http://schemas.microsoft.com/office/powerpoint/2010/main" val="292738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C8F22-90A2-D368-4028-ED6C79034BED}"/>
              </a:ext>
            </a:extLst>
          </p:cNvPr>
          <p:cNvPicPr>
            <a:picLocks noChangeAspect="1"/>
          </p:cNvPicPr>
          <p:nvPr/>
        </p:nvPicPr>
        <p:blipFill>
          <a:blip r:embed="rId2"/>
          <a:stretch>
            <a:fillRect/>
          </a:stretch>
        </p:blipFill>
        <p:spPr>
          <a:xfrm>
            <a:off x="105578" y="0"/>
            <a:ext cx="8932843" cy="6858000"/>
          </a:xfrm>
          <a:prstGeom prst="rect">
            <a:avLst/>
          </a:prstGeom>
        </p:spPr>
      </p:pic>
    </p:spTree>
    <p:extLst>
      <p:ext uri="{BB962C8B-B14F-4D97-AF65-F5344CB8AC3E}">
        <p14:creationId xmlns:p14="http://schemas.microsoft.com/office/powerpoint/2010/main" val="2769634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4708F66-BCB0-B670-13F9-9E66A75C8CD2}"/>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0C897A4E-FC22-E970-341B-05005323C52A}"/>
              </a:ext>
            </a:extLst>
          </p:cNvPr>
          <p:cNvSpPr>
            <a:spLocks noGrp="1"/>
          </p:cNvSpPr>
          <p:nvPr>
            <p:ph type="body" sz="half" idx="2"/>
          </p:nvPr>
        </p:nvSpPr>
        <p:spPr/>
        <p:txBody>
          <a:bodyPr>
            <a:normAutofit/>
          </a:bodyPr>
          <a:lstStyle/>
          <a:p>
            <a:pPr marL="571500" indent="-571500">
              <a:buFont typeface="Arial" panose="020B0604020202020204" pitchFamily="34" charset="0"/>
              <a:buChar char="•"/>
            </a:pPr>
            <a:r>
              <a:rPr lang="en-US" sz="2800" dirty="0">
                <a:latin typeface="Arial Narrow" panose="020B0606020202030204" pitchFamily="34" charset="0"/>
              </a:rPr>
              <a:t>Select articles online as far back as 1973</a:t>
            </a:r>
          </a:p>
          <a:p>
            <a:pPr marL="571500" indent="-571500">
              <a:buFont typeface="Arial" panose="020B0604020202020204" pitchFamily="34" charset="0"/>
              <a:buChar char="•"/>
            </a:pPr>
            <a:r>
              <a:rPr lang="en-US" sz="2800" dirty="0">
                <a:latin typeface="Arial Narrow" panose="020B0606020202030204" pitchFamily="34" charset="0"/>
              </a:rPr>
              <a:t>Published quarterly</a:t>
            </a:r>
          </a:p>
          <a:p>
            <a:pPr marL="571500" indent="-571500">
              <a:buFont typeface="Arial" panose="020B0604020202020204" pitchFamily="34" charset="0"/>
              <a:buChar char="•"/>
            </a:pPr>
            <a:r>
              <a:rPr lang="en-US" sz="2800" dirty="0">
                <a:latin typeface="Arial Narrow" panose="020B0606020202030204" pitchFamily="34" charset="0"/>
              </a:rPr>
              <a:t>Ceased publication with the Fall/Winter 2017-2018 issue</a:t>
            </a:r>
          </a:p>
        </p:txBody>
      </p:sp>
      <p:sp>
        <p:nvSpPr>
          <p:cNvPr id="4" name="Title 3">
            <a:extLst>
              <a:ext uri="{FF2B5EF4-FFF2-40B4-BE49-F238E27FC236}">
                <a16:creationId xmlns:a16="http://schemas.microsoft.com/office/drawing/2014/main" id="{10D352DD-AE92-078B-8B39-40054A71C735}"/>
              </a:ext>
            </a:extLst>
          </p:cNvPr>
          <p:cNvSpPr>
            <a:spLocks noGrp="1"/>
          </p:cNvSpPr>
          <p:nvPr>
            <p:ph type="title"/>
          </p:nvPr>
        </p:nvSpPr>
        <p:spPr/>
        <p:txBody>
          <a:bodyPr/>
          <a:lstStyle/>
          <a:p>
            <a:r>
              <a:rPr lang="en-US" sz="3600" dirty="0">
                <a:latin typeface="Arial Narrow" panose="020B0606020202030204" pitchFamily="34" charset="0"/>
              </a:rPr>
              <a:t>Prologue Magazine</a:t>
            </a:r>
            <a:br>
              <a:rPr lang="en-US" sz="3600" dirty="0">
                <a:latin typeface="Arial Narrow" panose="020B0606020202030204" pitchFamily="34" charset="0"/>
              </a:rPr>
            </a:br>
            <a:endParaRPr lang="en-US" dirty="0"/>
          </a:p>
        </p:txBody>
      </p:sp>
      <p:pic>
        <p:nvPicPr>
          <p:cNvPr id="5" name="Picture 4">
            <a:extLst>
              <a:ext uri="{FF2B5EF4-FFF2-40B4-BE49-F238E27FC236}">
                <a16:creationId xmlns:a16="http://schemas.microsoft.com/office/drawing/2014/main" id="{DB9EAAD3-B25F-8E08-DC1E-2C09901546A5}"/>
              </a:ext>
            </a:extLst>
          </p:cNvPr>
          <p:cNvPicPr>
            <a:picLocks noChangeAspect="1"/>
          </p:cNvPicPr>
          <p:nvPr/>
        </p:nvPicPr>
        <p:blipFill>
          <a:blip r:embed="rId2"/>
          <a:stretch>
            <a:fillRect/>
          </a:stretch>
        </p:blipFill>
        <p:spPr>
          <a:xfrm>
            <a:off x="3575050" y="1066800"/>
            <a:ext cx="5300391" cy="5300391"/>
          </a:xfrm>
          <a:prstGeom prst="rect">
            <a:avLst/>
          </a:prstGeom>
        </p:spPr>
      </p:pic>
    </p:spTree>
    <p:extLst>
      <p:ext uri="{BB962C8B-B14F-4D97-AF65-F5344CB8AC3E}">
        <p14:creationId xmlns:p14="http://schemas.microsoft.com/office/powerpoint/2010/main" val="42382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5791200" cy="761682"/>
          </a:xfrm>
        </p:spPr>
        <p:txBody>
          <a:bodyPr/>
          <a:lstStyle/>
          <a:p>
            <a:r>
              <a:rPr lang="en-US" dirty="0">
                <a:latin typeface="+mn-lt"/>
              </a:rPr>
              <a:t>Genealogy Notes</a:t>
            </a:r>
          </a:p>
        </p:txBody>
      </p:sp>
      <p:sp>
        <p:nvSpPr>
          <p:cNvPr id="9" name="Content Placeholder 8"/>
          <p:cNvSpPr>
            <a:spLocks noGrp="1"/>
          </p:cNvSpPr>
          <p:nvPr>
            <p:ph sz="half" idx="2"/>
          </p:nvPr>
        </p:nvSpPr>
        <p:spPr/>
        <p:txBody>
          <a:bodyPr>
            <a:normAutofit/>
          </a:bodyPr>
          <a:lstStyle/>
          <a:p>
            <a:endParaRPr lang="en-US" dirty="0"/>
          </a:p>
          <a:p>
            <a:pPr marL="457200" indent="-457200">
              <a:buFont typeface="Arial" panose="020B0604020202020204" pitchFamily="34" charset="0"/>
              <a:buChar char="•"/>
            </a:pPr>
            <a:r>
              <a:rPr lang="en-US" dirty="0"/>
              <a:t>Arranged alphabetically by subject</a:t>
            </a:r>
          </a:p>
          <a:p>
            <a:pPr marL="457200" indent="-457200">
              <a:buFont typeface="Arial" panose="020B0604020202020204" pitchFamily="34" charset="0"/>
              <a:buChar char="•"/>
            </a:pPr>
            <a:r>
              <a:rPr lang="en-US" dirty="0"/>
              <a:t>Links to articles that appeared in previous issues.</a:t>
            </a:r>
          </a:p>
        </p:txBody>
      </p:sp>
      <p:sp>
        <p:nvSpPr>
          <p:cNvPr id="2" name="Content Placeholder 1">
            <a:extLst>
              <a:ext uri="{FF2B5EF4-FFF2-40B4-BE49-F238E27FC236}">
                <a16:creationId xmlns:a16="http://schemas.microsoft.com/office/drawing/2014/main" id="{CFE0E6D9-F849-7594-2808-FF344A3BBCD2}"/>
              </a:ext>
            </a:extLst>
          </p:cNvPr>
          <p:cNvSpPr>
            <a:spLocks noGrp="1"/>
          </p:cNvSpPr>
          <p:nvPr>
            <p:ph sz="half" idx="1"/>
          </p:nvPr>
        </p:nvSpPr>
        <p:spPr/>
        <p:txBody>
          <a:bodyPr/>
          <a:lstStyle/>
          <a:p>
            <a:endParaRPr lang="en-US"/>
          </a:p>
        </p:txBody>
      </p:sp>
      <p:pic>
        <p:nvPicPr>
          <p:cNvPr id="4" name="Picture 3">
            <a:extLst>
              <a:ext uri="{FF2B5EF4-FFF2-40B4-BE49-F238E27FC236}">
                <a16:creationId xmlns:a16="http://schemas.microsoft.com/office/drawing/2014/main" id="{4588B149-228C-EC95-21C3-DFD38A343E0B}"/>
              </a:ext>
            </a:extLst>
          </p:cNvPr>
          <p:cNvPicPr>
            <a:picLocks noChangeAspect="1"/>
          </p:cNvPicPr>
          <p:nvPr/>
        </p:nvPicPr>
        <p:blipFill>
          <a:blip r:embed="rId2"/>
          <a:stretch>
            <a:fillRect/>
          </a:stretch>
        </p:blipFill>
        <p:spPr>
          <a:xfrm>
            <a:off x="762000" y="1085578"/>
            <a:ext cx="4160520" cy="5504405"/>
          </a:xfrm>
          <a:prstGeom prst="rect">
            <a:avLst/>
          </a:prstGeom>
        </p:spPr>
      </p:pic>
    </p:spTree>
    <p:extLst>
      <p:ext uri="{BB962C8B-B14F-4D97-AF65-F5344CB8AC3E}">
        <p14:creationId xmlns:p14="http://schemas.microsoft.com/office/powerpoint/2010/main" val="306835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86600" cy="1371600"/>
          </a:xfrm>
        </p:spPr>
        <p:txBody>
          <a:bodyPr/>
          <a:lstStyle/>
          <a:p>
            <a:r>
              <a:rPr lang="en-US" dirty="0">
                <a:latin typeface="Arial Narrow" panose="020B0606020202030204" pitchFamily="34" charset="0"/>
              </a:rPr>
              <a:t>NPS Civil War Soldiers and Sailors Database</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US" sz="2400" dirty="0"/>
              <a:t>Created by the National Park Service with help from the Genealogical Society of Utah and the Federation of Genealogical Societies</a:t>
            </a:r>
          </a:p>
          <a:p>
            <a:pPr marL="342900" indent="-342900">
              <a:buFont typeface="Arial" panose="020B0604020202020204" pitchFamily="34" charset="0"/>
              <a:buChar char="•"/>
            </a:pPr>
            <a:r>
              <a:rPr lang="en-US" sz="2400" dirty="0"/>
              <a:t>Indexes over 6.3 million soldier records from 44 states and territories</a:t>
            </a:r>
          </a:p>
          <a:p>
            <a:pPr marL="800100" lvl="1" indent="-342900"/>
            <a:r>
              <a:rPr lang="en-US" sz="2400" dirty="0"/>
              <a:t>Does not include copies of service records</a:t>
            </a:r>
          </a:p>
          <a:p>
            <a:pPr marL="342900" indent="-342900">
              <a:buFont typeface="Arial" panose="020B0604020202020204" pitchFamily="34" charset="0"/>
              <a:buChar char="•"/>
            </a:pPr>
            <a:r>
              <a:rPr lang="en-US" sz="2400" dirty="0"/>
              <a:t>Includes names and burial information for soldiers buried in a National Cemetery (still being updated)</a:t>
            </a:r>
          </a:p>
          <a:p>
            <a:pPr marL="342900" indent="-342900">
              <a:buFont typeface="Arial" panose="020B0604020202020204" pitchFamily="34" charset="0"/>
              <a:buChar char="•"/>
            </a:pPr>
            <a:r>
              <a:rPr lang="en-US" sz="2400" dirty="0"/>
              <a:t>Search for Medal of Honor recipients and prisoners of war</a:t>
            </a:r>
          </a:p>
          <a:p>
            <a:pPr marL="137160" indent="0">
              <a:buNone/>
            </a:pPr>
            <a:endParaRPr lang="en-US" dirty="0"/>
          </a:p>
        </p:txBody>
      </p:sp>
    </p:spTree>
    <p:extLst>
      <p:ext uri="{BB962C8B-B14F-4D97-AF65-F5344CB8AC3E}">
        <p14:creationId xmlns:p14="http://schemas.microsoft.com/office/powerpoint/2010/main" val="2744641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
            <a:ext cx="906780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04800" y="2209800"/>
            <a:ext cx="3886200" cy="990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495800" y="2209800"/>
            <a:ext cx="3962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32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86295-32B0-F26B-F59E-C99023B4E0ED}"/>
              </a:ext>
            </a:extLst>
          </p:cNvPr>
          <p:cNvPicPr>
            <a:picLocks noChangeAspect="1"/>
          </p:cNvPicPr>
          <p:nvPr/>
        </p:nvPicPr>
        <p:blipFill>
          <a:blip r:embed="rId2"/>
          <a:stretch>
            <a:fillRect/>
          </a:stretch>
        </p:blipFill>
        <p:spPr>
          <a:xfrm>
            <a:off x="90488" y="507326"/>
            <a:ext cx="8820150" cy="5843348"/>
          </a:xfrm>
          <a:prstGeom prst="rect">
            <a:avLst/>
          </a:prstGeom>
          <a:noFill/>
        </p:spPr>
      </p:pic>
    </p:spTree>
    <p:extLst>
      <p:ext uri="{BB962C8B-B14F-4D97-AF65-F5344CB8AC3E}">
        <p14:creationId xmlns:p14="http://schemas.microsoft.com/office/powerpoint/2010/main" val="23334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E1DF4-4A6F-140D-62C3-70736932F26A}"/>
              </a:ext>
            </a:extLst>
          </p:cNvPr>
          <p:cNvPicPr>
            <a:picLocks noChangeAspect="1"/>
          </p:cNvPicPr>
          <p:nvPr/>
        </p:nvPicPr>
        <p:blipFill rotWithShape="1">
          <a:blip r:embed="rId2"/>
          <a:srcRect b="4459"/>
          <a:stretch/>
        </p:blipFill>
        <p:spPr>
          <a:xfrm>
            <a:off x="20" y="10"/>
            <a:ext cx="9143980" cy="6857990"/>
          </a:xfrm>
          <a:prstGeom prst="rect">
            <a:avLst/>
          </a:prstGeom>
          <a:noFill/>
        </p:spPr>
      </p:pic>
    </p:spTree>
    <p:extLst>
      <p:ext uri="{BB962C8B-B14F-4D97-AF65-F5344CB8AC3E}">
        <p14:creationId xmlns:p14="http://schemas.microsoft.com/office/powerpoint/2010/main" val="766415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Narrow" panose="020B0606020202030204" pitchFamily="34" charset="0"/>
              </a:rPr>
              <a:t>Bureau of Land Management, General Land Office</a:t>
            </a:r>
          </a:p>
        </p:txBody>
      </p:sp>
      <p:sp>
        <p:nvSpPr>
          <p:cNvPr id="3" name="Content Placeholder 2"/>
          <p:cNvSpPr>
            <a:spLocks noGrp="1"/>
          </p:cNvSpPr>
          <p:nvPr>
            <p:ph idx="1"/>
          </p:nvPr>
        </p:nvSpPr>
        <p:spPr/>
        <p:txBody>
          <a:bodyPr>
            <a:normAutofit fontScale="92500" lnSpcReduction="10000"/>
          </a:bodyPr>
          <a:lstStyle/>
          <a:p>
            <a:pPr marL="571500" indent="-571500">
              <a:buFont typeface="Arial" panose="020B0604020202020204" pitchFamily="34" charset="0"/>
              <a:buChar char="•"/>
            </a:pPr>
            <a:r>
              <a:rPr lang="en-US" sz="4000" dirty="0">
                <a:latin typeface="Arial Narrow" panose="020B0606020202030204" pitchFamily="34" charset="0"/>
              </a:rPr>
              <a:t>Search over 5 million Federal land titles issued between 1820 and the present.</a:t>
            </a:r>
          </a:p>
          <a:p>
            <a:pPr marL="571500" indent="-571500">
              <a:buFont typeface="Arial" panose="020B0604020202020204" pitchFamily="34" charset="0"/>
              <a:buChar char="•"/>
            </a:pPr>
            <a:r>
              <a:rPr lang="en-US" sz="4000" dirty="0">
                <a:latin typeface="Arial Narrow" panose="020B0606020202030204" pitchFamily="34" charset="0"/>
              </a:rPr>
              <a:t>Only includes the public land states (states created out of the public domain after the Revolutionary War)</a:t>
            </a:r>
          </a:p>
          <a:p>
            <a:pPr marL="571500" indent="-571500">
              <a:buFont typeface="Arial" panose="020B0604020202020204" pitchFamily="34" charset="0"/>
              <a:buChar char="•"/>
            </a:pPr>
            <a:r>
              <a:rPr lang="en-US" sz="4000" dirty="0">
                <a:latin typeface="Arial Narrow" panose="020B0606020202030204" pitchFamily="34" charset="0"/>
              </a:rPr>
              <a:t>Includes military warrant patents</a:t>
            </a:r>
          </a:p>
          <a:p>
            <a:endParaRPr lang="en-US" sz="4000" dirty="0">
              <a:latin typeface="Arial Narrow" panose="020B0606020202030204" pitchFamily="34" charset="0"/>
            </a:endParaRPr>
          </a:p>
        </p:txBody>
      </p:sp>
    </p:spTree>
    <p:extLst>
      <p:ext uri="{BB962C8B-B14F-4D97-AF65-F5344CB8AC3E}">
        <p14:creationId xmlns:p14="http://schemas.microsoft.com/office/powerpoint/2010/main" val="58411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62200"/>
            <a:ext cx="8229600" cy="2133600"/>
          </a:xfrm>
        </p:spPr>
        <p:txBody>
          <a:bodyPr>
            <a:normAutofit/>
          </a:bodyPr>
          <a:lstStyle/>
          <a:p>
            <a:r>
              <a:rPr lang="en-US" dirty="0">
                <a:latin typeface="+mn-lt"/>
              </a:rPr>
              <a:t>Do many Government agencies have genealogical information?</a:t>
            </a:r>
          </a:p>
        </p:txBody>
      </p:sp>
    </p:spTree>
    <p:extLst>
      <p:ext uri="{BB962C8B-B14F-4D97-AF65-F5344CB8AC3E}">
        <p14:creationId xmlns:p14="http://schemas.microsoft.com/office/powerpoint/2010/main" val="2920628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609600" y="2286000"/>
            <a:ext cx="762000" cy="990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91440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24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985B64-3DFA-08F9-85B8-2582047403EC}"/>
              </a:ext>
            </a:extLst>
          </p:cNvPr>
          <p:cNvSpPr>
            <a:spLocks noGrp="1"/>
          </p:cNvSpPr>
          <p:nvPr>
            <p:ph idx="1"/>
          </p:nvPr>
        </p:nvSpPr>
        <p:spPr/>
        <p:txBody>
          <a:bodyPr/>
          <a:lstStyle/>
          <a:p>
            <a:pPr marL="342900" indent="-342900">
              <a:buFont typeface="Arial" panose="020B0604020202020204" pitchFamily="34" charset="0"/>
              <a:buChar char="•"/>
            </a:pPr>
            <a:r>
              <a:rPr lang="en-US" dirty="0">
                <a:latin typeface="+mn-lt"/>
              </a:rPr>
              <a:t>A </a:t>
            </a:r>
            <a:r>
              <a:rPr lang="en-US" dirty="0"/>
              <a:t>database of historic newspapers from the Library of Congress</a:t>
            </a:r>
          </a:p>
          <a:p>
            <a:pPr marL="342900" indent="-342900">
              <a:buFont typeface="Arial" panose="020B0604020202020204" pitchFamily="34" charset="0"/>
              <a:buChar char="•"/>
            </a:pPr>
            <a:r>
              <a:rPr lang="en-US" dirty="0"/>
              <a:t>Provides key word searching of hundreds of newspapers from all over the country</a:t>
            </a:r>
          </a:p>
          <a:p>
            <a:pPr marL="342900" indent="-342900">
              <a:buFont typeface="Arial" panose="020B0604020202020204" pitchFamily="34" charset="0"/>
              <a:buChar char="•"/>
            </a:pPr>
            <a:r>
              <a:rPr lang="en-US" dirty="0"/>
              <a:t>Full text is available</a:t>
            </a:r>
          </a:p>
          <a:p>
            <a:pPr marL="342900" indent="-342900">
              <a:buFont typeface="Arial" panose="020B0604020202020204" pitchFamily="34" charset="0"/>
              <a:buChar char="•"/>
            </a:pPr>
            <a:r>
              <a:rPr lang="en-US" dirty="0">
                <a:latin typeface="+mn-lt"/>
              </a:rPr>
              <a:t>Also provides a comprehensive directory of newspapers published in the U.S. from 1690-present and information about their holdings</a:t>
            </a:r>
          </a:p>
          <a:p>
            <a:pPr marL="342900" indent="-342900">
              <a:buFont typeface="Arial" panose="020B0604020202020204" pitchFamily="34" charset="0"/>
              <a:buChar char="•"/>
            </a:pPr>
            <a:endParaRPr lang="en-US" dirty="0">
              <a:latin typeface="+mn-lt"/>
            </a:endParaRPr>
          </a:p>
        </p:txBody>
      </p:sp>
      <p:sp>
        <p:nvSpPr>
          <p:cNvPr id="6" name="Title 5">
            <a:extLst>
              <a:ext uri="{FF2B5EF4-FFF2-40B4-BE49-F238E27FC236}">
                <a16:creationId xmlns:a16="http://schemas.microsoft.com/office/drawing/2014/main" id="{CF609EAE-3724-CA5B-9CB2-31F1CAF4EF8D}"/>
              </a:ext>
            </a:extLst>
          </p:cNvPr>
          <p:cNvSpPr>
            <a:spLocks noGrp="1"/>
          </p:cNvSpPr>
          <p:nvPr>
            <p:ph type="title"/>
          </p:nvPr>
        </p:nvSpPr>
        <p:spPr>
          <a:xfrm>
            <a:off x="457200" y="152718"/>
            <a:ext cx="7086600" cy="1371600"/>
          </a:xfrm>
        </p:spPr>
        <p:txBody>
          <a:bodyPr>
            <a:normAutofit/>
          </a:bodyPr>
          <a:lstStyle/>
          <a:p>
            <a:r>
              <a:rPr lang="en-US" sz="3200" dirty="0">
                <a:latin typeface="+mn-lt"/>
              </a:rPr>
              <a:t>Chronicling America: historic American Newspapers</a:t>
            </a:r>
          </a:p>
        </p:txBody>
      </p:sp>
    </p:spTree>
    <p:extLst>
      <p:ext uri="{BB962C8B-B14F-4D97-AF65-F5344CB8AC3E}">
        <p14:creationId xmlns:p14="http://schemas.microsoft.com/office/powerpoint/2010/main" val="120646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7DC26-985F-CC44-0D37-A6BB65BC05AD}"/>
              </a:ext>
            </a:extLst>
          </p:cNvPr>
          <p:cNvPicPr>
            <a:picLocks noChangeAspect="1"/>
          </p:cNvPicPr>
          <p:nvPr/>
        </p:nvPicPr>
        <p:blipFill>
          <a:blip r:embed="rId2"/>
          <a:stretch>
            <a:fillRect/>
          </a:stretch>
        </p:blipFill>
        <p:spPr>
          <a:xfrm>
            <a:off x="430534" y="0"/>
            <a:ext cx="8282931" cy="6858000"/>
          </a:xfrm>
          <a:prstGeom prst="rect">
            <a:avLst/>
          </a:prstGeom>
        </p:spPr>
      </p:pic>
    </p:spTree>
    <p:extLst>
      <p:ext uri="{BB962C8B-B14F-4D97-AF65-F5344CB8AC3E}">
        <p14:creationId xmlns:p14="http://schemas.microsoft.com/office/powerpoint/2010/main" val="96473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35DF2-EE8C-09CE-97CF-B6B2FAD84BB5}"/>
              </a:ext>
            </a:extLst>
          </p:cNvPr>
          <p:cNvPicPr>
            <a:picLocks noChangeAspect="1"/>
          </p:cNvPicPr>
          <p:nvPr/>
        </p:nvPicPr>
        <p:blipFill>
          <a:blip r:embed="rId2"/>
          <a:stretch>
            <a:fillRect/>
          </a:stretch>
        </p:blipFill>
        <p:spPr>
          <a:xfrm>
            <a:off x="0" y="359426"/>
            <a:ext cx="9144000" cy="6139147"/>
          </a:xfrm>
          <a:prstGeom prst="rect">
            <a:avLst/>
          </a:prstGeom>
        </p:spPr>
      </p:pic>
    </p:spTree>
    <p:extLst>
      <p:ext uri="{BB962C8B-B14F-4D97-AF65-F5344CB8AC3E}">
        <p14:creationId xmlns:p14="http://schemas.microsoft.com/office/powerpoint/2010/main" val="366342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07A75-B534-A3F7-EC11-3F68BDE10F0D}"/>
              </a:ext>
            </a:extLst>
          </p:cNvPr>
          <p:cNvPicPr>
            <a:picLocks noChangeAspect="1"/>
          </p:cNvPicPr>
          <p:nvPr/>
        </p:nvPicPr>
        <p:blipFill>
          <a:blip r:embed="rId2"/>
          <a:stretch>
            <a:fillRect/>
          </a:stretch>
        </p:blipFill>
        <p:spPr>
          <a:xfrm>
            <a:off x="0" y="645059"/>
            <a:ext cx="9144000" cy="5567881"/>
          </a:xfrm>
          <a:prstGeom prst="rect">
            <a:avLst/>
          </a:prstGeom>
        </p:spPr>
      </p:pic>
    </p:spTree>
    <p:extLst>
      <p:ext uri="{BB962C8B-B14F-4D97-AF65-F5344CB8AC3E}">
        <p14:creationId xmlns:p14="http://schemas.microsoft.com/office/powerpoint/2010/main" val="189888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E4157-93FF-87F4-2287-9560BBD71525}"/>
              </a:ext>
            </a:extLst>
          </p:cNvPr>
          <p:cNvPicPr>
            <a:picLocks noChangeAspect="1"/>
          </p:cNvPicPr>
          <p:nvPr/>
        </p:nvPicPr>
        <p:blipFill>
          <a:blip r:embed="rId2"/>
          <a:stretch>
            <a:fillRect/>
          </a:stretch>
        </p:blipFill>
        <p:spPr>
          <a:xfrm>
            <a:off x="169056" y="0"/>
            <a:ext cx="8805887" cy="6858000"/>
          </a:xfrm>
          <a:prstGeom prst="rect">
            <a:avLst/>
          </a:prstGeom>
        </p:spPr>
      </p:pic>
    </p:spTree>
    <p:extLst>
      <p:ext uri="{BB962C8B-B14F-4D97-AF65-F5344CB8AC3E}">
        <p14:creationId xmlns:p14="http://schemas.microsoft.com/office/powerpoint/2010/main" val="247601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30800-8A0B-4297-C68A-9576A9D3F176}"/>
              </a:ext>
            </a:extLst>
          </p:cNvPr>
          <p:cNvPicPr>
            <a:picLocks noChangeAspect="1"/>
          </p:cNvPicPr>
          <p:nvPr/>
        </p:nvPicPr>
        <p:blipFill>
          <a:blip r:embed="rId2"/>
          <a:stretch>
            <a:fillRect/>
          </a:stretch>
        </p:blipFill>
        <p:spPr>
          <a:xfrm>
            <a:off x="649160" y="0"/>
            <a:ext cx="7845679" cy="6858000"/>
          </a:xfrm>
          <a:prstGeom prst="rect">
            <a:avLst/>
          </a:prstGeom>
        </p:spPr>
      </p:pic>
    </p:spTree>
    <p:extLst>
      <p:ext uri="{BB962C8B-B14F-4D97-AF65-F5344CB8AC3E}">
        <p14:creationId xmlns:p14="http://schemas.microsoft.com/office/powerpoint/2010/main" val="3600413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28601"/>
            <a:ext cx="7772400" cy="1752600"/>
          </a:xfrm>
        </p:spPr>
        <p:txBody>
          <a:bodyPr/>
          <a:lstStyle/>
          <a:p>
            <a:r>
              <a:rPr lang="en-US" sz="4800" dirty="0">
                <a:latin typeface="Arial Narrow" panose="020B0606020202030204" pitchFamily="34" charset="0"/>
              </a:rPr>
              <a:t>But that’s not all . . .</a:t>
            </a:r>
          </a:p>
        </p:txBody>
      </p:sp>
      <p:sp>
        <p:nvSpPr>
          <p:cNvPr id="3" name="Text Placeholder 2"/>
          <p:cNvSpPr>
            <a:spLocks noGrp="1"/>
          </p:cNvSpPr>
          <p:nvPr>
            <p:ph type="subTitle" idx="1"/>
          </p:nvPr>
        </p:nvSpPr>
        <p:spPr>
          <a:xfrm>
            <a:off x="457200" y="3429000"/>
            <a:ext cx="6858000" cy="2286000"/>
          </a:xfrm>
        </p:spPr>
        <p:txBody>
          <a:bodyPr>
            <a:normAutofit/>
          </a:bodyPr>
          <a:lstStyle/>
          <a:p>
            <a:r>
              <a:rPr lang="en-US" sz="3200" dirty="0">
                <a:latin typeface="Arial Narrow" panose="020B0606020202030204" pitchFamily="34" charset="0"/>
              </a:rPr>
              <a:t>Unexpected Government sites for the genealogist</a:t>
            </a:r>
          </a:p>
        </p:txBody>
      </p:sp>
    </p:spTree>
    <p:extLst>
      <p:ext uri="{BB962C8B-B14F-4D97-AF65-F5344CB8AC3E}">
        <p14:creationId xmlns:p14="http://schemas.microsoft.com/office/powerpoint/2010/main" val="121174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latin typeface="Arial Narrow" panose="020B0606020202030204" pitchFamily="34" charset="0"/>
              </a:rPr>
              <a:t>Historic Jamestown</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From the National Park Service</a:t>
            </a:r>
          </a:p>
          <a:p>
            <a:pPr marL="342900" indent="-342900">
              <a:buFont typeface="Arial" panose="020B0604020202020204" pitchFamily="34" charset="0"/>
              <a:buChar char="•"/>
            </a:pPr>
            <a:r>
              <a:rPr lang="en-US" dirty="0"/>
              <a:t>Contains maps, books, and articles about recent excavations, the Jamestown settlement, and the Native American population at the time of settlement.</a:t>
            </a:r>
          </a:p>
          <a:p>
            <a:pPr marL="342900" indent="-342900">
              <a:buFont typeface="Arial" panose="020B0604020202020204" pitchFamily="34" charset="0"/>
              <a:buChar char="•"/>
            </a:pPr>
            <a:r>
              <a:rPr lang="en-US" dirty="0"/>
              <a:t>Documentary History of Jamestown Island, Vol. III</a:t>
            </a:r>
          </a:p>
          <a:p>
            <a:pPr marL="800100" lvl="1" indent="-342900"/>
            <a:r>
              <a:rPr lang="en-US" dirty="0"/>
              <a:t>This volume, prepared by the National Park Service for the 400th Anniversary of Jamestown includes brief biographies of persons who, “played some sort of role  in Jamestown Island’s history and was mentioned in one or more primary sources used in determining land ownership patterns.” (p.1)</a:t>
            </a:r>
          </a:p>
          <a:p>
            <a:pPr marL="800100" lvl="1" indent="-342900"/>
            <a:r>
              <a:rPr lang="en-US" dirty="0"/>
              <a:t>Entries are arranged alphabetically and there is also an index</a:t>
            </a:r>
          </a:p>
          <a:p>
            <a:pPr marL="342900" indent="-342900">
              <a:buFont typeface="Wingdings" panose="05000000000000000000" pitchFamily="2" charset="2"/>
              <a:buChar char="q"/>
            </a:pPr>
            <a:endParaRPr lang="en-US" dirty="0"/>
          </a:p>
        </p:txBody>
      </p:sp>
    </p:spTree>
    <p:extLst>
      <p:ext uri="{BB962C8B-B14F-4D97-AF65-F5344CB8AC3E}">
        <p14:creationId xmlns:p14="http://schemas.microsoft.com/office/powerpoint/2010/main" val="1898352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rot="10800000">
            <a:off x="0" y="1066800"/>
            <a:ext cx="3008313" cy="4602163"/>
          </a:xfrm>
        </p:spPr>
        <p:txBody>
          <a:bodyPr/>
          <a:lstStyle/>
          <a:p>
            <a:endParaRPr lang="en-US" sz="2400" dirty="0">
              <a:latin typeface="Arial Narrow" panose="020B0606020202030204" pitchFamily="34" charset="0"/>
            </a:endParaRPr>
          </a:p>
          <a:p>
            <a:endParaRPr lang="en-US" dirty="0"/>
          </a:p>
        </p:txBody>
      </p:sp>
      <p:pic>
        <p:nvPicPr>
          <p:cNvPr id="8" name="Content Placeholder 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096000" y="1409700"/>
            <a:ext cx="2143125" cy="259080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345" y="2247900"/>
            <a:ext cx="2057400" cy="17526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198" y="104775"/>
            <a:ext cx="1876425" cy="2438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3585673"/>
            <a:ext cx="1829334" cy="182096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034" y="4056837"/>
            <a:ext cx="2272340" cy="149301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04775"/>
            <a:ext cx="2143125" cy="214312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5934" y="744231"/>
            <a:ext cx="1906811" cy="150366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3200" y="104775"/>
            <a:ext cx="2143125" cy="2143125"/>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6269" y="5174745"/>
            <a:ext cx="3019425" cy="1514475"/>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78000">
            <a:off x="3902697" y="3359287"/>
            <a:ext cx="2266950" cy="1295400"/>
          </a:xfrm>
          <a:prstGeom prst="rect">
            <a:avLst/>
          </a:prstGeom>
        </p:spPr>
      </p:pic>
      <p:pic>
        <p:nvPicPr>
          <p:cNvPr id="6147" name="Picture 3" descr="C:\Users\mnewbill\Desktop\adah.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3375" y="2971800"/>
            <a:ext cx="23431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mnewbill\Desktop\so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5042374"/>
            <a:ext cx="1623345" cy="16233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8544" y="5165754"/>
            <a:ext cx="2600927" cy="1463021"/>
          </a:xfrm>
          <a:prstGeom prst="rect">
            <a:avLst/>
          </a:prstGeom>
        </p:spPr>
      </p:pic>
    </p:spTree>
    <p:extLst>
      <p:ext uri="{BB962C8B-B14F-4D97-AF65-F5344CB8AC3E}">
        <p14:creationId xmlns:p14="http://schemas.microsoft.com/office/powerpoint/2010/main" val="9438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5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anim calcmode="lin" valueType="num">
                                      <p:cBhvr>
                                        <p:cTn id="44" dur="500" fill="hold"/>
                                        <p:tgtEl>
                                          <p:spTgt spid="2"/>
                                        </p:tgtEl>
                                        <p:attrNameLst>
                                          <p:attrName>ppt_x</p:attrName>
                                        </p:attrNameLst>
                                      </p:cBhvr>
                                      <p:tavLst>
                                        <p:tav tm="0">
                                          <p:val>
                                            <p:strVal val="#ppt_x"/>
                                          </p:val>
                                        </p:tav>
                                        <p:tav tm="100000">
                                          <p:val>
                                            <p:strVal val="#ppt_x"/>
                                          </p:val>
                                        </p:tav>
                                      </p:tavLst>
                                    </p:anim>
                                    <p:anim calcmode="lin" valueType="num">
                                      <p:cBhvr>
                                        <p:cTn id="45" dur="500" fill="hold"/>
                                        <p:tgtEl>
                                          <p:spTgt spid="2"/>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50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anim calcmode="lin" valueType="num">
                                      <p:cBhvr>
                                        <p:cTn id="56" dur="500" fill="hold"/>
                                        <p:tgtEl>
                                          <p:spTgt spid="14"/>
                                        </p:tgtEl>
                                        <p:attrNameLst>
                                          <p:attrName>ppt_x</p:attrName>
                                        </p:attrNameLst>
                                      </p:cBhvr>
                                      <p:tavLst>
                                        <p:tav tm="0">
                                          <p:val>
                                            <p:strVal val="#ppt_x"/>
                                          </p:val>
                                        </p:tav>
                                        <p:tav tm="100000">
                                          <p:val>
                                            <p:strVal val="#ppt_x"/>
                                          </p:val>
                                        </p:tav>
                                      </p:tavLst>
                                    </p:anim>
                                    <p:anim calcmode="lin" valueType="num">
                                      <p:cBhvr>
                                        <p:cTn id="57" dur="5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nodeType="afterEffect">
                                  <p:stCondLst>
                                    <p:cond delay="500"/>
                                  </p:stCondLst>
                                  <p:childTnLst>
                                    <p:set>
                                      <p:cBhvr>
                                        <p:cTn id="66" dur="1" fill="hold">
                                          <p:stCondLst>
                                            <p:cond delay="0"/>
                                          </p:stCondLst>
                                        </p:cTn>
                                        <p:tgtEl>
                                          <p:spTgt spid="6147"/>
                                        </p:tgtEl>
                                        <p:attrNameLst>
                                          <p:attrName>style.visibility</p:attrName>
                                        </p:attrNameLst>
                                      </p:cBhvr>
                                      <p:to>
                                        <p:strVal val="visible"/>
                                      </p:to>
                                    </p:set>
                                    <p:animEffect transition="in" filter="fade">
                                      <p:cBhvr>
                                        <p:cTn id="67" dur="500"/>
                                        <p:tgtEl>
                                          <p:spTgt spid="6147"/>
                                        </p:tgtEl>
                                      </p:cBhvr>
                                    </p:animEffect>
                                    <p:anim calcmode="lin" valueType="num">
                                      <p:cBhvr>
                                        <p:cTn id="68" dur="500" fill="hold"/>
                                        <p:tgtEl>
                                          <p:spTgt spid="6147"/>
                                        </p:tgtEl>
                                        <p:attrNameLst>
                                          <p:attrName>ppt_x</p:attrName>
                                        </p:attrNameLst>
                                      </p:cBhvr>
                                      <p:tavLst>
                                        <p:tav tm="0">
                                          <p:val>
                                            <p:strVal val="#ppt_x"/>
                                          </p:val>
                                        </p:tav>
                                        <p:tav tm="100000">
                                          <p:val>
                                            <p:strVal val="#ppt_x"/>
                                          </p:val>
                                        </p:tav>
                                      </p:tavLst>
                                    </p:anim>
                                    <p:anim calcmode="lin" valueType="num">
                                      <p:cBhvr>
                                        <p:cTn id="69" dur="500" fill="hold"/>
                                        <p:tgtEl>
                                          <p:spTgt spid="6147"/>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nodeType="afterEffect">
                                  <p:stCondLst>
                                    <p:cond delay="500"/>
                                  </p:stCondLst>
                                  <p:childTnLst>
                                    <p:set>
                                      <p:cBhvr>
                                        <p:cTn id="72" dur="1" fill="hold">
                                          <p:stCondLst>
                                            <p:cond delay="0"/>
                                          </p:stCondLst>
                                        </p:cTn>
                                        <p:tgtEl>
                                          <p:spTgt spid="6148"/>
                                        </p:tgtEl>
                                        <p:attrNameLst>
                                          <p:attrName>style.visibility</p:attrName>
                                        </p:attrNameLst>
                                      </p:cBhvr>
                                      <p:to>
                                        <p:strVal val="visible"/>
                                      </p:to>
                                    </p:set>
                                    <p:animEffect transition="in" filter="fade">
                                      <p:cBhvr>
                                        <p:cTn id="73" dur="500"/>
                                        <p:tgtEl>
                                          <p:spTgt spid="6148"/>
                                        </p:tgtEl>
                                      </p:cBhvr>
                                    </p:animEffect>
                                    <p:anim calcmode="lin" valueType="num">
                                      <p:cBhvr>
                                        <p:cTn id="74" dur="500" fill="hold"/>
                                        <p:tgtEl>
                                          <p:spTgt spid="6148"/>
                                        </p:tgtEl>
                                        <p:attrNameLst>
                                          <p:attrName>ppt_x</p:attrName>
                                        </p:attrNameLst>
                                      </p:cBhvr>
                                      <p:tavLst>
                                        <p:tav tm="0">
                                          <p:val>
                                            <p:strVal val="#ppt_x"/>
                                          </p:val>
                                        </p:tav>
                                        <p:tav tm="100000">
                                          <p:val>
                                            <p:strVal val="#ppt_x"/>
                                          </p:val>
                                        </p:tav>
                                      </p:tavLst>
                                    </p:anim>
                                    <p:anim calcmode="lin" valueType="num">
                                      <p:cBhvr>
                                        <p:cTn id="75" dur="500" fill="hold"/>
                                        <p:tgtEl>
                                          <p:spTgt spid="6148"/>
                                        </p:tgtEl>
                                        <p:attrNameLst>
                                          <p:attrName>ppt_y</p:attrName>
                                        </p:attrNameLst>
                                      </p:cBhvr>
                                      <p:tavLst>
                                        <p:tav tm="0">
                                          <p:val>
                                            <p:strVal val="#ppt_y+.1"/>
                                          </p:val>
                                        </p:tav>
                                        <p:tav tm="100000">
                                          <p:val>
                                            <p:strVal val="#ppt_y"/>
                                          </p:val>
                                        </p:tav>
                                      </p:tavLst>
                                    </p:anim>
                                  </p:childTnLst>
                                </p:cTn>
                              </p:par>
                            </p:childTnLst>
                          </p:cTn>
                        </p:par>
                        <p:par>
                          <p:cTn id="76" fill="hold">
                            <p:stCondLst>
                              <p:cond delay="11500"/>
                            </p:stCondLst>
                            <p:childTnLst>
                              <p:par>
                                <p:cTn id="77" presetID="42" presetClass="entr" presetSubtype="0" fill="hold" nodeType="afterEffect">
                                  <p:stCondLst>
                                    <p:cond delay="50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anim calcmode="lin" valueType="num">
                                      <p:cBhvr>
                                        <p:cTn id="80" dur="500" fill="hold"/>
                                        <p:tgtEl>
                                          <p:spTgt spid="12"/>
                                        </p:tgtEl>
                                        <p:attrNameLst>
                                          <p:attrName>ppt_x</p:attrName>
                                        </p:attrNameLst>
                                      </p:cBhvr>
                                      <p:tavLst>
                                        <p:tav tm="0">
                                          <p:val>
                                            <p:strVal val="#ppt_x"/>
                                          </p:val>
                                        </p:tav>
                                        <p:tav tm="100000">
                                          <p:val>
                                            <p:strVal val="#ppt_x"/>
                                          </p:val>
                                        </p:tav>
                                      </p:tavLst>
                                    </p:anim>
                                    <p:anim calcmode="lin" valueType="num">
                                      <p:cBhvr>
                                        <p:cTn id="8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38" y="54159"/>
            <a:ext cx="8654562" cy="680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244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panose="020B0606020202030204" pitchFamily="34" charset="0"/>
              </a:rPr>
              <a:t>Documentary History of Jamestown Island, vol. III</a:t>
            </a:r>
          </a:p>
        </p:txBody>
      </p:sp>
      <p:pic>
        <p:nvPicPr>
          <p:cNvPr id="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2507131" cy="513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3616963" cy="5097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1219200" y="2590800"/>
            <a:ext cx="28194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88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rPr>
              <a:t>The National Cemetery Administration</a:t>
            </a:r>
          </a:p>
        </p:txBody>
      </p:sp>
      <p:sp>
        <p:nvSpPr>
          <p:cNvPr id="3" name="Content Placeholder 2"/>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en-US" dirty="0"/>
              <a:t>National cemeteries were first developed in the United States during the Civil War.  Due to mounting war casualties, on July 17, 1862, Congress empowered President Abraham Lincoln, “to purchase cemetery grounds and cause them to be securely enclosed, to be used as a national cemetery for the soldiers who shall die in the service of the country.” </a:t>
            </a:r>
          </a:p>
          <a:p>
            <a:pPr marL="800100" lvl="1" indent="-342900"/>
            <a:r>
              <a:rPr lang="en-US" dirty="0"/>
              <a:t>The NCA maintains approximately 3.4 million gravesites at 131 National Cemeteries in 40 states (and Puerto Rico)</a:t>
            </a:r>
          </a:p>
          <a:p>
            <a:pPr marL="800100" lvl="1" indent="-342900"/>
            <a:r>
              <a:rPr lang="en-US" dirty="0"/>
              <a:t>Burial in a national cemetery is open to all members of the armed forces and Veterans who have met minimum active duty service requirements and were discharged under conditions other than dishonorable.</a:t>
            </a:r>
          </a:p>
          <a:p>
            <a:pPr marL="800100" lvl="1" indent="-342900"/>
            <a:r>
              <a:rPr lang="en-US" dirty="0"/>
              <a:t>VA will provide – at no cost to the Veteran’s family – a gravesite, headstone or marker, Presidential Memorial Certificate, U.S. flag, perpetual care of the gravesite and will open and close the grave. </a:t>
            </a:r>
          </a:p>
          <a:p>
            <a:pPr marL="800100" lvl="1" indent="-342900">
              <a:buFont typeface="Wingdings" panose="05000000000000000000" pitchFamily="2" charset="2"/>
              <a:buChar char="q"/>
            </a:pPr>
            <a:endParaRPr lang="en-US" dirty="0"/>
          </a:p>
        </p:txBody>
      </p:sp>
    </p:spTree>
    <p:extLst>
      <p:ext uri="{BB962C8B-B14F-4D97-AF65-F5344CB8AC3E}">
        <p14:creationId xmlns:p14="http://schemas.microsoft.com/office/powerpoint/2010/main" val="156491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rPr>
              <a:t>Nationwide gravesite locator</a:t>
            </a:r>
          </a:p>
        </p:txBody>
      </p:sp>
      <p:sp>
        <p:nvSpPr>
          <p:cNvPr id="5" name="Text Placeholder 4"/>
          <p:cNvSpPr>
            <a:spLocks noGrp="1"/>
          </p:cNvSpPr>
          <p:nvPr>
            <p:ph idx="1"/>
          </p:nvPr>
        </p:nvSpPr>
        <p:spPr/>
        <p:txBody>
          <a:bodyPr>
            <a:normAutofit/>
          </a:bodyPr>
          <a:lstStyle/>
          <a:p>
            <a:pPr marL="457200" indent="-457200">
              <a:buFont typeface="Arial" panose="020B0604020202020204" pitchFamily="34" charset="0"/>
              <a:buChar char="•"/>
            </a:pPr>
            <a:r>
              <a:rPr lang="en-US" sz="2800" dirty="0"/>
              <a:t>Database of burials is updated each day</a:t>
            </a:r>
          </a:p>
          <a:p>
            <a:pPr marL="457200" indent="-457200">
              <a:buFont typeface="Arial" panose="020B0604020202020204" pitchFamily="34" charset="0"/>
              <a:buChar char="•"/>
            </a:pPr>
            <a:r>
              <a:rPr lang="en-US" sz="2800" dirty="0"/>
              <a:t>Search for burial locations of veterans and their family members in VA National Cemeteries, state veterans’ cemeteries, various other military and Department of Interior cemeteries, and for veterans buried in private cemeteries when the grave is marked with a government grave marker.</a:t>
            </a:r>
          </a:p>
        </p:txBody>
      </p:sp>
    </p:spTree>
    <p:extLst>
      <p:ext uri="{BB962C8B-B14F-4D97-AF65-F5344CB8AC3E}">
        <p14:creationId xmlns:p14="http://schemas.microsoft.com/office/powerpoint/2010/main" val="311321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0C884-954C-E48C-2624-462C37D46409}"/>
              </a:ext>
            </a:extLst>
          </p:cNvPr>
          <p:cNvPicPr>
            <a:picLocks noChangeAspect="1"/>
          </p:cNvPicPr>
          <p:nvPr/>
        </p:nvPicPr>
        <p:blipFill>
          <a:blip r:embed="rId2"/>
          <a:stretch>
            <a:fillRect/>
          </a:stretch>
        </p:blipFill>
        <p:spPr>
          <a:xfrm>
            <a:off x="556241" y="0"/>
            <a:ext cx="8031517" cy="6858000"/>
          </a:xfrm>
          <a:prstGeom prst="rect">
            <a:avLst/>
          </a:prstGeom>
        </p:spPr>
      </p:pic>
    </p:spTree>
    <p:extLst>
      <p:ext uri="{BB962C8B-B14F-4D97-AF65-F5344CB8AC3E}">
        <p14:creationId xmlns:p14="http://schemas.microsoft.com/office/powerpoint/2010/main" val="7281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FD058-8650-9B1D-2294-E90649F87BF3}"/>
              </a:ext>
            </a:extLst>
          </p:cNvPr>
          <p:cNvPicPr>
            <a:picLocks noChangeAspect="1"/>
          </p:cNvPicPr>
          <p:nvPr/>
        </p:nvPicPr>
        <p:blipFill>
          <a:blip r:embed="rId2"/>
          <a:stretch>
            <a:fillRect/>
          </a:stretch>
        </p:blipFill>
        <p:spPr>
          <a:xfrm>
            <a:off x="1331013" y="0"/>
            <a:ext cx="6481974" cy="6858000"/>
          </a:xfrm>
          <a:prstGeom prst="rect">
            <a:avLst/>
          </a:prstGeom>
        </p:spPr>
      </p:pic>
    </p:spTree>
    <p:extLst>
      <p:ext uri="{BB962C8B-B14F-4D97-AF65-F5344CB8AC3E}">
        <p14:creationId xmlns:p14="http://schemas.microsoft.com/office/powerpoint/2010/main" val="3877650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Official Register of the United </a:t>
            </a:r>
            <a:r>
              <a:rPr lang="en-US" dirty="0" err="1">
                <a:latin typeface="Palatino Linotype" panose="02040502050505030304" pitchFamily="18" charset="0"/>
              </a:rPr>
              <a:t>STates</a:t>
            </a:r>
            <a:endParaRPr lang="en-US" dirty="0">
              <a:latin typeface="Palatino Linotype" panose="02040502050505030304" pitchFamily="18" charset="0"/>
            </a:endParaRPr>
          </a:p>
        </p:txBody>
      </p:sp>
      <p:sp>
        <p:nvSpPr>
          <p:cNvPr id="3" name="Content Placeholder 2"/>
          <p:cNvSpPr>
            <a:spLocks noGrp="1"/>
          </p:cNvSpPr>
          <p:nvPr>
            <p:ph idx="1"/>
          </p:nvPr>
        </p:nvSpPr>
        <p:spPr/>
        <p:txBody>
          <a:bodyPr/>
          <a:lstStyle/>
          <a:p>
            <a:pPr lvl="1"/>
            <a:r>
              <a:rPr lang="en-US" sz="2400" dirty="0">
                <a:latin typeface="Times New Roman" panose="02020603050405020304" pitchFamily="18" charset="0"/>
                <a:cs typeface="Times New Roman" panose="02020603050405020304" pitchFamily="18" charset="0"/>
              </a:rPr>
              <a:t>Published roughly every two years by the Federal Government from 1816-1959</a:t>
            </a:r>
          </a:p>
          <a:p>
            <a:pPr lvl="1"/>
            <a:r>
              <a:rPr lang="en-US" sz="2400" dirty="0">
                <a:latin typeface="Times New Roman" panose="02020603050405020304" pitchFamily="18" charset="0"/>
                <a:cs typeface="Times New Roman" panose="02020603050405020304" pitchFamily="18" charset="0"/>
              </a:rPr>
              <a:t>Lists the name, place of birth, location of appointment, and annual salary for many federal employees and military officers</a:t>
            </a:r>
          </a:p>
          <a:p>
            <a:pPr lvl="1"/>
            <a:r>
              <a:rPr lang="en-US" sz="2400" dirty="0">
                <a:latin typeface="Times New Roman" panose="02020603050405020304" pitchFamily="18" charset="0"/>
                <a:cs typeface="Times New Roman" panose="02020603050405020304" pitchFamily="18" charset="0"/>
              </a:rPr>
              <a:t>Many are online at google books or hathitrust.com</a:t>
            </a:r>
          </a:p>
          <a:p>
            <a:pPr lvl="1"/>
            <a:r>
              <a:rPr lang="en-US" sz="2400" dirty="0">
                <a:latin typeface="Times New Roman" panose="02020603050405020304" pitchFamily="18" charset="0"/>
                <a:cs typeface="Times New Roman" panose="02020603050405020304" pitchFamily="18" charset="0"/>
              </a:rPr>
              <a:t>Know Your Records video on YouTube about the </a:t>
            </a:r>
            <a:r>
              <a:rPr lang="en-US" sz="2400" dirty="0">
                <a:latin typeface="Times New Roman" panose="02020603050405020304" pitchFamily="18" charset="0"/>
                <a:cs typeface="Times New Roman" panose="02020603050405020304" pitchFamily="18" charset="0"/>
                <a:hlinkClick r:id="rId2"/>
              </a:rPr>
              <a:t>Official Register</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64910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2E098-1E33-32CB-4B5B-50C0E5D73487}"/>
              </a:ext>
            </a:extLst>
          </p:cNvPr>
          <p:cNvPicPr>
            <a:picLocks noChangeAspect="1"/>
          </p:cNvPicPr>
          <p:nvPr/>
        </p:nvPicPr>
        <p:blipFill>
          <a:blip r:embed="rId2"/>
          <a:stretch>
            <a:fillRect/>
          </a:stretch>
        </p:blipFill>
        <p:spPr>
          <a:xfrm>
            <a:off x="2335516" y="0"/>
            <a:ext cx="4472968" cy="6858000"/>
          </a:xfrm>
          <a:prstGeom prst="rect">
            <a:avLst/>
          </a:prstGeom>
        </p:spPr>
      </p:pic>
    </p:spTree>
    <p:extLst>
      <p:ext uri="{BB962C8B-B14F-4D97-AF65-F5344CB8AC3E}">
        <p14:creationId xmlns:p14="http://schemas.microsoft.com/office/powerpoint/2010/main" val="96830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5FA41-A148-0B93-2FD7-7909AEC94FBE}"/>
              </a:ext>
            </a:extLst>
          </p:cNvPr>
          <p:cNvPicPr>
            <a:picLocks noChangeAspect="1"/>
          </p:cNvPicPr>
          <p:nvPr/>
        </p:nvPicPr>
        <p:blipFill>
          <a:blip r:embed="rId2"/>
          <a:stretch>
            <a:fillRect/>
          </a:stretch>
        </p:blipFill>
        <p:spPr>
          <a:xfrm>
            <a:off x="1752600" y="476250"/>
            <a:ext cx="7081863" cy="5905500"/>
          </a:xfrm>
          <a:prstGeom prst="rect">
            <a:avLst/>
          </a:prstGeom>
        </p:spPr>
      </p:pic>
      <p:sp>
        <p:nvSpPr>
          <p:cNvPr id="4" name="TextBox 3">
            <a:extLst>
              <a:ext uri="{FF2B5EF4-FFF2-40B4-BE49-F238E27FC236}">
                <a16:creationId xmlns:a16="http://schemas.microsoft.com/office/drawing/2014/main" id="{CDB3BF3D-FF70-58FA-D5EC-C1B3960D238C}"/>
              </a:ext>
            </a:extLst>
          </p:cNvPr>
          <p:cNvSpPr txBox="1"/>
          <p:nvPr/>
        </p:nvSpPr>
        <p:spPr>
          <a:xfrm>
            <a:off x="76200" y="2505670"/>
            <a:ext cx="1569660" cy="923330"/>
          </a:xfrm>
          <a:prstGeom prst="rect">
            <a:avLst/>
          </a:prstGeom>
          <a:noFill/>
        </p:spPr>
        <p:txBody>
          <a:bodyPr wrap="none" rtlCol="0">
            <a:spAutoFit/>
          </a:bodyPr>
          <a:lstStyle/>
          <a:p>
            <a:r>
              <a:rPr lang="en-US" dirty="0"/>
              <a:t>Patent Office</a:t>
            </a:r>
          </a:p>
          <a:p>
            <a:r>
              <a:rPr lang="en-US" dirty="0"/>
              <a:t>Employees in</a:t>
            </a:r>
          </a:p>
          <a:p>
            <a:r>
              <a:rPr lang="en-US" dirty="0"/>
              <a:t>1875</a:t>
            </a:r>
          </a:p>
        </p:txBody>
      </p:sp>
    </p:spTree>
    <p:extLst>
      <p:ext uri="{BB962C8B-B14F-4D97-AF65-F5344CB8AC3E}">
        <p14:creationId xmlns:p14="http://schemas.microsoft.com/office/powerpoint/2010/main" val="1582824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457200"/>
            <a:ext cx="490220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20900" y="5105400"/>
            <a:ext cx="4800600" cy="1477328"/>
          </a:xfrm>
          <a:prstGeom prst="rect">
            <a:avLst/>
          </a:prstGeom>
          <a:noFill/>
        </p:spPr>
        <p:txBody>
          <a:bodyPr wrap="square" rtlCol="0">
            <a:spAutoFit/>
          </a:bodyPr>
          <a:lstStyle/>
          <a:p>
            <a:r>
              <a:rPr lang="en-US" dirty="0"/>
              <a:t>In 1825 two clerks in the Treasury Department, Aaron Vail and William S. Smith have a special notation about their birthplace and the nationality of their parents.</a:t>
            </a:r>
          </a:p>
          <a:p>
            <a:endParaRPr lang="en-US" dirty="0"/>
          </a:p>
        </p:txBody>
      </p:sp>
    </p:spTree>
    <p:extLst>
      <p:ext uri="{BB962C8B-B14F-4D97-AF65-F5344CB8AC3E}">
        <p14:creationId xmlns:p14="http://schemas.microsoft.com/office/powerpoint/2010/main" val="166110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24800" cy="1676082"/>
          </a:xfrm>
        </p:spPr>
        <p:txBody>
          <a:bodyPr>
            <a:noAutofit/>
          </a:bodyPr>
          <a:lstStyle/>
          <a:p>
            <a:r>
              <a:rPr lang="en-US" sz="3200" dirty="0">
                <a:latin typeface="+mn-lt"/>
              </a:rPr>
              <a:t>Navigating NARA (National Archives and Records Administration</a:t>
            </a:r>
          </a:p>
        </p:txBody>
      </p:sp>
      <p:sp>
        <p:nvSpPr>
          <p:cNvPr id="3" name="Content Placeholder 2"/>
          <p:cNvSpPr>
            <a:spLocks noGrp="1"/>
          </p:cNvSpPr>
          <p:nvPr>
            <p:ph idx="1"/>
          </p:nvPr>
        </p:nvSpPr>
        <p:spPr>
          <a:xfrm>
            <a:off x="762000" y="1905000"/>
            <a:ext cx="7620000" cy="4373563"/>
          </a:xfrm>
        </p:spPr>
        <p:txBody>
          <a:bodyPr>
            <a:normAutofit fontScale="70000" lnSpcReduction="20000"/>
          </a:bodyPr>
          <a:lstStyle/>
          <a:p>
            <a:pPr marL="685800" indent="-685800">
              <a:buFont typeface="Arial" panose="020B0604020202020204" pitchFamily="34" charset="0"/>
              <a:buChar char="•"/>
            </a:pPr>
            <a:r>
              <a:rPr lang="en-US" sz="5400" dirty="0">
                <a:latin typeface="Arial Narrow" panose="020B0606020202030204" pitchFamily="34" charset="0"/>
              </a:rPr>
              <a:t>Few actual records</a:t>
            </a:r>
          </a:p>
          <a:p>
            <a:pPr marL="685800" indent="-685800">
              <a:buFont typeface="Arial" panose="020B0604020202020204" pitchFamily="34" charset="0"/>
              <a:buChar char="•"/>
            </a:pPr>
            <a:r>
              <a:rPr lang="en-US" sz="5400" dirty="0">
                <a:latin typeface="Arial Narrow" panose="020B0606020202030204" pitchFamily="34" charset="0"/>
              </a:rPr>
              <a:t>Records digitized by NARA partners may later be discoverable in the NARA catalog</a:t>
            </a:r>
          </a:p>
          <a:p>
            <a:pPr marL="685800" indent="-685800">
              <a:buFont typeface="Arial" panose="020B0604020202020204" pitchFamily="34" charset="0"/>
              <a:buChar char="•"/>
            </a:pPr>
            <a:r>
              <a:rPr lang="en-US" sz="5400" dirty="0">
                <a:latin typeface="Arial Narrow" panose="020B0606020202030204" pitchFamily="34" charset="0"/>
              </a:rPr>
              <a:t>Strong on instructional information</a:t>
            </a:r>
          </a:p>
          <a:p>
            <a:pPr marL="685800" indent="-685800">
              <a:buFont typeface="Arial" panose="020B0604020202020204" pitchFamily="34" charset="0"/>
              <a:buChar char="•"/>
            </a:pPr>
            <a:r>
              <a:rPr lang="en-US" sz="5400" dirty="0">
                <a:latin typeface="Arial Narrow" panose="020B0606020202030204" pitchFamily="34" charset="0"/>
              </a:rPr>
              <a:t>Great online classes</a:t>
            </a:r>
          </a:p>
        </p:txBody>
      </p:sp>
    </p:spTree>
    <p:extLst>
      <p:ext uri="{BB962C8B-B14F-4D97-AF65-F5344CB8AC3E}">
        <p14:creationId xmlns:p14="http://schemas.microsoft.com/office/powerpoint/2010/main" val="253883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77" y="381000"/>
            <a:ext cx="7860646"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77" y="3467669"/>
            <a:ext cx="7860646" cy="88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1677" y="4800600"/>
            <a:ext cx="7860646" cy="646331"/>
          </a:xfrm>
          <a:prstGeom prst="rect">
            <a:avLst/>
          </a:prstGeom>
          <a:noFill/>
        </p:spPr>
        <p:txBody>
          <a:bodyPr wrap="square" rtlCol="0">
            <a:spAutoFit/>
          </a:bodyPr>
          <a:lstStyle/>
          <a:p>
            <a:r>
              <a:rPr lang="en-US" dirty="0"/>
              <a:t>Joseph </a:t>
            </a:r>
            <a:r>
              <a:rPr lang="en-US" dirty="0" err="1"/>
              <a:t>Nourse</a:t>
            </a:r>
            <a:r>
              <a:rPr lang="en-US" dirty="0"/>
              <a:t>, the first Register for the Treasury, was actually born in England but came to America with his parents in 1769.</a:t>
            </a:r>
          </a:p>
        </p:txBody>
      </p:sp>
    </p:spTree>
    <p:extLst>
      <p:ext uri="{BB962C8B-B14F-4D97-AF65-F5344CB8AC3E}">
        <p14:creationId xmlns:p14="http://schemas.microsoft.com/office/powerpoint/2010/main" val="1342655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Patents as Genealogy Resources</a:t>
            </a:r>
          </a:p>
        </p:txBody>
      </p:sp>
      <p:sp>
        <p:nvSpPr>
          <p:cNvPr id="3" name="Content Placeholder 2"/>
          <p:cNvSpPr>
            <a:spLocks noGrp="1"/>
          </p:cNvSpPr>
          <p:nvPr>
            <p:ph idx="1"/>
          </p:nvPr>
        </p:nvSpPr>
        <p:spPr/>
        <p:txBody>
          <a:bodyPr>
            <a:normAutofit fontScale="92500" lnSpcReduction="20000"/>
          </a:bodyPr>
          <a:lstStyle/>
          <a:p>
            <a:r>
              <a:rPr lang="en-US" sz="2800" dirty="0"/>
              <a:t>Patents can aid family historians in numerous ways:</a:t>
            </a:r>
          </a:p>
          <a:p>
            <a:pPr lvl="1"/>
            <a:r>
              <a:rPr lang="en-US" sz="2400" dirty="0"/>
              <a:t>They not only give the  inventor’s name but also their hometown</a:t>
            </a:r>
          </a:p>
          <a:p>
            <a:pPr lvl="1"/>
            <a:r>
              <a:rPr lang="en-US" sz="2400" dirty="0"/>
              <a:t>An image of his or her signature</a:t>
            </a:r>
          </a:p>
          <a:p>
            <a:pPr lvl="1"/>
            <a:r>
              <a:rPr lang="en-US" sz="2400" dirty="0"/>
              <a:t>If an inventor has multiple patents, you may be able to track their movement over time</a:t>
            </a:r>
          </a:p>
          <a:p>
            <a:pPr lvl="1"/>
            <a:r>
              <a:rPr lang="en-US" sz="2400" dirty="0"/>
              <a:t>Investigate the witnesses. They could be relatives.</a:t>
            </a:r>
          </a:p>
          <a:p>
            <a:pPr lvl="1"/>
            <a:r>
              <a:rPr lang="en-US" sz="2400" dirty="0"/>
              <a:t>You may learn the name of an ancestor’s employer</a:t>
            </a:r>
          </a:p>
          <a:p>
            <a:pPr lvl="1"/>
            <a:r>
              <a:rPr lang="en-US" sz="2400" dirty="0"/>
              <a:t>If they were citizens of another country at the time, this may be indicated on the patent</a:t>
            </a:r>
          </a:p>
          <a:p>
            <a:pPr lvl="1"/>
            <a:r>
              <a:rPr lang="en-US" sz="2400" dirty="0"/>
              <a:t>Use them to further complete the picture of your ancestor.</a:t>
            </a:r>
          </a:p>
          <a:p>
            <a:pPr lvl="1"/>
            <a:endParaRPr lang="en-US" dirty="0"/>
          </a:p>
        </p:txBody>
      </p:sp>
    </p:spTree>
    <p:extLst>
      <p:ext uri="{BB962C8B-B14F-4D97-AF65-F5344CB8AC3E}">
        <p14:creationId xmlns:p14="http://schemas.microsoft.com/office/powerpoint/2010/main" val="42510591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Patents as Genealogy Resources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Search patents online </a:t>
            </a:r>
          </a:p>
          <a:p>
            <a:pPr marL="800100" lvl="1" indent="-342900"/>
            <a:r>
              <a:rPr lang="en-US" dirty="0"/>
              <a:t>The USPTO’s search tool is called Patent Public Search</a:t>
            </a:r>
          </a:p>
          <a:p>
            <a:pPr marL="800100" lvl="1" indent="-342900"/>
            <a:r>
              <a:rPr lang="en-US" dirty="0"/>
              <a:t>Google Patents offers an easy, familiar interface</a:t>
            </a:r>
          </a:p>
          <a:p>
            <a:pPr marL="342900" indent="-342900">
              <a:buFont typeface="Arial" panose="020B0604020202020204" pitchFamily="34" charset="0"/>
              <a:buChar char="•"/>
            </a:pPr>
            <a:r>
              <a:rPr lang="en-US" dirty="0"/>
              <a:t>This is not a full-blown prior art search. </a:t>
            </a:r>
          </a:p>
          <a:p>
            <a:pPr marL="342900" indent="-342900">
              <a:buFont typeface="Arial" panose="020B0604020202020204" pitchFamily="34" charset="0"/>
              <a:buChar char="•"/>
            </a:pPr>
            <a:r>
              <a:rPr lang="en-US" dirty="0"/>
              <a:t>We’re just having fun.</a:t>
            </a:r>
          </a:p>
        </p:txBody>
      </p:sp>
      <p:pic>
        <p:nvPicPr>
          <p:cNvPr id="2050" name="Picture 2" descr="C:\Users\mnewbill\AppData\Local\Microsoft\Windows\Temporary Internet Files\Content.IE5\UEQ41Y4M\bulb_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0"/>
            <a:ext cx="1808163" cy="190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098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305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Patent number 2,647,399 was issued to Robert W. Newbill, Jr. on August 4, 1953.</a:t>
            </a:r>
          </a:p>
          <a:p>
            <a:pPr marL="285750" indent="-285750">
              <a:buFont typeface="Arial" panose="020B0604020202020204" pitchFamily="34" charset="0"/>
              <a:buChar char="•"/>
            </a:pPr>
            <a:r>
              <a:rPr lang="en-US" dirty="0"/>
              <a:t>He lived in San Fernando, CA and worked for North American Aviation, Inc.</a:t>
            </a:r>
          </a:p>
        </p:txBody>
      </p:sp>
      <p:pic>
        <p:nvPicPr>
          <p:cNvPr id="5" name="Picture 4">
            <a:extLst>
              <a:ext uri="{FF2B5EF4-FFF2-40B4-BE49-F238E27FC236}">
                <a16:creationId xmlns:a16="http://schemas.microsoft.com/office/drawing/2014/main" id="{3F450007-07E3-4E7D-2DB4-B1577F3AD068}"/>
              </a:ext>
            </a:extLst>
          </p:cNvPr>
          <p:cNvPicPr>
            <a:picLocks noChangeAspect="1"/>
          </p:cNvPicPr>
          <p:nvPr/>
        </p:nvPicPr>
        <p:blipFill>
          <a:blip r:embed="rId2"/>
          <a:stretch>
            <a:fillRect/>
          </a:stretch>
        </p:blipFill>
        <p:spPr>
          <a:xfrm>
            <a:off x="3048000" y="1228131"/>
            <a:ext cx="3463322" cy="5477934"/>
          </a:xfrm>
          <a:prstGeom prst="rect">
            <a:avLst/>
          </a:prstGeom>
        </p:spPr>
      </p:pic>
    </p:spTree>
    <p:extLst>
      <p:ext uri="{BB962C8B-B14F-4D97-AF65-F5344CB8AC3E}">
        <p14:creationId xmlns:p14="http://schemas.microsoft.com/office/powerpoint/2010/main" val="24173090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933168"/>
            <a:ext cx="5638800" cy="436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049" y="1835458"/>
            <a:ext cx="320472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Don’t just look for American ancestors.</a:t>
            </a:r>
          </a:p>
          <a:p>
            <a:pPr marL="285750" indent="-285750">
              <a:buFont typeface="Arial" panose="020B0604020202020204" pitchFamily="34" charset="0"/>
              <a:buChar char="•"/>
            </a:pPr>
            <a:r>
              <a:rPr lang="en-US" dirty="0"/>
              <a:t>Citizens of other countries applied for U.S. Patents.</a:t>
            </a:r>
          </a:p>
          <a:p>
            <a:pPr marL="285750" indent="-285750">
              <a:buFont typeface="Arial" panose="020B0604020202020204" pitchFamily="34" charset="0"/>
              <a:buChar char="•"/>
            </a:pPr>
            <a:r>
              <a:rPr lang="en-US" dirty="0"/>
              <a:t>Charlotte von </a:t>
            </a:r>
            <a:r>
              <a:rPr lang="en-US" dirty="0" err="1"/>
              <a:t>Hillern-Flinsche</a:t>
            </a:r>
            <a:r>
              <a:rPr lang="en-US" dirty="0"/>
              <a:t> invented a neck pillow.</a:t>
            </a:r>
          </a:p>
          <a:p>
            <a:pPr marL="285750" indent="-285750">
              <a:buFont typeface="Arial" panose="020B0604020202020204" pitchFamily="34" charset="0"/>
              <a:buChar char="•"/>
            </a:pPr>
            <a:r>
              <a:rPr lang="en-US" dirty="0"/>
              <a:t>She lived in Hamburg, Germany and applied for patents all over the world.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240484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5791200" cy="1371600"/>
          </a:xfrm>
        </p:spPr>
        <p:txBody>
          <a:bodyPr>
            <a:normAutofit/>
          </a:bodyPr>
          <a:lstStyle/>
          <a:p>
            <a:r>
              <a:rPr lang="en-US" sz="7200" dirty="0">
                <a:latin typeface="Arial Narrow" panose="020B0606020202030204" pitchFamily="34" charset="0"/>
              </a:rPr>
              <a:t>Think local</a:t>
            </a:r>
          </a:p>
        </p:txBody>
      </p:sp>
      <p:sp>
        <p:nvSpPr>
          <p:cNvPr id="3" name="Content Placeholder 2"/>
          <p:cNvSpPr>
            <a:spLocks noGrp="1"/>
          </p:cNvSpPr>
          <p:nvPr>
            <p:ph idx="4294967295"/>
          </p:nvPr>
        </p:nvSpPr>
        <p:spPr>
          <a:xfrm>
            <a:off x="0" y="1752600"/>
            <a:ext cx="7620000" cy="4373563"/>
          </a:xfrm>
        </p:spPr>
        <p:txBody>
          <a:bodyPr>
            <a:normAutofit/>
          </a:bodyPr>
          <a:lstStyle/>
          <a:p>
            <a:r>
              <a:rPr lang="en-US" sz="4400" dirty="0"/>
              <a:t>State and local governments also have some great sites with genealogical info.</a:t>
            </a:r>
          </a:p>
        </p:txBody>
      </p:sp>
    </p:spTree>
    <p:extLst>
      <p:ext uri="{BB962C8B-B14F-4D97-AF65-F5344CB8AC3E}">
        <p14:creationId xmlns:p14="http://schemas.microsoft.com/office/powerpoint/2010/main" val="1428676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636D9-25A7-9D2E-8D82-95B110CD0164}"/>
              </a:ext>
            </a:extLst>
          </p:cNvPr>
          <p:cNvPicPr>
            <a:picLocks noChangeAspect="1"/>
          </p:cNvPicPr>
          <p:nvPr/>
        </p:nvPicPr>
        <p:blipFill>
          <a:blip r:embed="rId2"/>
          <a:stretch>
            <a:fillRect/>
          </a:stretch>
        </p:blipFill>
        <p:spPr>
          <a:xfrm>
            <a:off x="1161142" y="3048000"/>
            <a:ext cx="6821716" cy="3581400"/>
          </a:xfrm>
          <a:prstGeom prst="rect">
            <a:avLst/>
          </a:prstGeom>
          <a:noFill/>
        </p:spPr>
      </p:pic>
      <p:sp>
        <p:nvSpPr>
          <p:cNvPr id="2" name="TextBox 1"/>
          <p:cNvSpPr txBox="1"/>
          <p:nvPr/>
        </p:nvSpPr>
        <p:spPr>
          <a:xfrm>
            <a:off x="3086100" y="228600"/>
            <a:ext cx="2971800" cy="2590800"/>
          </a:xfrm>
          <a:prstGeom prst="rect">
            <a:avLst/>
          </a:prstGeom>
        </p:spPr>
        <p:txBody>
          <a:bodyPr vert="horz" lIns="91440" tIns="45720" rIns="91440" bIns="45720" rtlCol="0">
            <a:normAutofit/>
          </a:bodyPr>
          <a:lstStyle/>
          <a:p>
            <a:pPr marL="285750" indent="-285750" algn="ctr">
              <a:lnSpc>
                <a:spcPct val="90000"/>
              </a:lnSpc>
              <a:spcBef>
                <a:spcPct val="20000"/>
              </a:spcBef>
              <a:spcAft>
                <a:spcPts val="600"/>
              </a:spcAft>
              <a:buFont typeface="Arial" panose="020B0604020202020204" pitchFamily="34" charset="0"/>
              <a:buChar char="•"/>
            </a:pPr>
            <a:r>
              <a:rPr lang="en-US" sz="1400" b="1" kern="1200" dirty="0">
                <a:latin typeface="+mn-lt"/>
                <a:ea typeface="+mn-ea"/>
                <a:cs typeface="+mn-cs"/>
              </a:rPr>
              <a:t>Founded in 1901, the ADAH was the first state archives in the U.S.</a:t>
            </a:r>
          </a:p>
          <a:p>
            <a:pPr marL="285750" indent="-285750" algn="ctr">
              <a:lnSpc>
                <a:spcPct val="90000"/>
              </a:lnSpc>
              <a:spcBef>
                <a:spcPct val="20000"/>
              </a:spcBef>
              <a:spcAft>
                <a:spcPts val="600"/>
              </a:spcAft>
              <a:buFont typeface="Arial" panose="020B0604020202020204" pitchFamily="34" charset="0"/>
              <a:buChar char="•"/>
            </a:pPr>
            <a:r>
              <a:rPr lang="en-US" sz="1400" b="1" kern="1200" dirty="0">
                <a:latin typeface="+mn-lt"/>
                <a:ea typeface="+mn-ea"/>
                <a:cs typeface="+mn-cs"/>
              </a:rPr>
              <a:t>Includes several online databases</a:t>
            </a:r>
          </a:p>
          <a:p>
            <a:pPr marL="285750" indent="-285750" algn="ctr">
              <a:lnSpc>
                <a:spcPct val="90000"/>
              </a:lnSpc>
              <a:spcBef>
                <a:spcPct val="20000"/>
              </a:spcBef>
              <a:spcAft>
                <a:spcPts val="600"/>
              </a:spcAft>
              <a:buFont typeface="Arial" panose="020B0604020202020204" pitchFamily="34" charset="0"/>
              <a:buChar char="•"/>
            </a:pPr>
            <a:r>
              <a:rPr lang="en-US" sz="1400" b="1" kern="1200" dirty="0">
                <a:latin typeface="+mn-lt"/>
                <a:ea typeface="+mn-ea"/>
                <a:cs typeface="+mn-cs"/>
              </a:rPr>
              <a:t>Digital Collections</a:t>
            </a:r>
          </a:p>
          <a:p>
            <a:pPr marL="285750" indent="-285750" algn="ctr">
              <a:lnSpc>
                <a:spcPct val="90000"/>
              </a:lnSpc>
              <a:spcBef>
                <a:spcPct val="20000"/>
              </a:spcBef>
              <a:spcAft>
                <a:spcPts val="600"/>
              </a:spcAft>
              <a:buFont typeface="Arial" panose="020B0604020202020204" pitchFamily="34" charset="0"/>
              <a:buChar char="•"/>
            </a:pPr>
            <a:r>
              <a:rPr lang="en-US" sz="1400" b="1" kern="1200" dirty="0">
                <a:latin typeface="+mn-lt"/>
                <a:ea typeface="+mn-ea"/>
                <a:cs typeface="+mn-cs"/>
              </a:rPr>
              <a:t>Finding aids for church and synagogue records</a:t>
            </a:r>
          </a:p>
          <a:p>
            <a:pPr marL="285750" indent="-285750" algn="ctr">
              <a:lnSpc>
                <a:spcPct val="90000"/>
              </a:lnSpc>
              <a:spcBef>
                <a:spcPct val="20000"/>
              </a:spcBef>
              <a:spcAft>
                <a:spcPts val="600"/>
              </a:spcAft>
              <a:buFont typeface="Arial" panose="020B0604020202020204" pitchFamily="34" charset="0"/>
              <a:buChar char="•"/>
            </a:pPr>
            <a:r>
              <a:rPr lang="en-US" sz="1400" b="1" kern="1200" dirty="0">
                <a:latin typeface="+mn-lt"/>
                <a:ea typeface="+mn-ea"/>
                <a:cs typeface="+mn-cs"/>
              </a:rPr>
              <a:t>Lists of newspapers available at ADAH or on microfilm</a:t>
            </a:r>
          </a:p>
        </p:txBody>
      </p:sp>
    </p:spTree>
    <p:extLst>
      <p:ext uri="{BB962C8B-B14F-4D97-AF65-F5344CB8AC3E}">
        <p14:creationId xmlns:p14="http://schemas.microsoft.com/office/powerpoint/2010/main" val="2991783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D3C76-526A-9A1A-4286-353D9300DD58}"/>
              </a:ext>
            </a:extLst>
          </p:cNvPr>
          <p:cNvPicPr>
            <a:picLocks noChangeAspect="1"/>
          </p:cNvPicPr>
          <p:nvPr/>
        </p:nvPicPr>
        <p:blipFill>
          <a:blip r:embed="rId2"/>
          <a:stretch>
            <a:fillRect/>
          </a:stretch>
        </p:blipFill>
        <p:spPr>
          <a:xfrm>
            <a:off x="-17755" y="914400"/>
            <a:ext cx="8956275" cy="5486400"/>
          </a:xfrm>
          <a:prstGeom prst="rect">
            <a:avLst/>
          </a:prstGeom>
        </p:spPr>
      </p:pic>
      <p:sp>
        <p:nvSpPr>
          <p:cNvPr id="2" name="Oval 1">
            <a:extLst>
              <a:ext uri="{FF2B5EF4-FFF2-40B4-BE49-F238E27FC236}">
                <a16:creationId xmlns:a16="http://schemas.microsoft.com/office/drawing/2014/main" id="{60F80613-7AEA-DC06-5805-932A55DF3C9B}"/>
              </a:ext>
            </a:extLst>
          </p:cNvPr>
          <p:cNvSpPr/>
          <p:nvPr/>
        </p:nvSpPr>
        <p:spPr>
          <a:xfrm>
            <a:off x="228600" y="3657600"/>
            <a:ext cx="2819400" cy="1219200"/>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81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4587"/>
            <a:ext cx="6648450" cy="650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743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524000"/>
            <a:ext cx="889076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600325"/>
            <a:ext cx="83153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885950"/>
            <a:ext cx="821055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8" y="1071563"/>
            <a:ext cx="83153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7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098"/>
                                        </p:tgtEl>
                                      </p:cBhvr>
                                    </p:animEffect>
                                    <p:set>
                                      <p:cBhvr>
                                        <p:cTn id="12" dur="1" fill="hold">
                                          <p:stCondLst>
                                            <p:cond delay="999"/>
                                          </p:stCondLst>
                                        </p:cTn>
                                        <p:tgtEl>
                                          <p:spTgt spid="40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4102"/>
                                        </p:tgtEl>
                                      </p:cBhvr>
                                    </p:animEffect>
                                    <p:set>
                                      <p:cBhvr>
                                        <p:cTn id="22" dur="1" fill="hold">
                                          <p:stCondLst>
                                            <p:cond delay="999"/>
                                          </p:stCondLst>
                                        </p:cTn>
                                        <p:tgtEl>
                                          <p:spTgt spid="41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1000"/>
                                        <p:tgtEl>
                                          <p:spTgt spid="4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103"/>
                                        </p:tgtEl>
                                      </p:cBhvr>
                                    </p:animEffect>
                                    <p:set>
                                      <p:cBhvr>
                                        <p:cTn id="32" dur="1" fill="hold">
                                          <p:stCondLst>
                                            <p:cond delay="999"/>
                                          </p:stCondLst>
                                        </p:cTn>
                                        <p:tgtEl>
                                          <p:spTgt spid="4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1000"/>
                                        <p:tgtEl>
                                          <p:spTgt spid="41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4104"/>
                                        </p:tgtEl>
                                      </p:cBhvr>
                                    </p:animEffect>
                                    <p:set>
                                      <p:cBhvr>
                                        <p:cTn id="42" dur="1" fill="hold">
                                          <p:stCondLst>
                                            <p:cond delay="999"/>
                                          </p:stCondLst>
                                        </p:cTn>
                                        <p:tgtEl>
                                          <p:spTgt spid="4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0C7389-45D2-9B1E-2752-BB7C48C9DFA9}"/>
              </a:ext>
            </a:extLst>
          </p:cNvPr>
          <p:cNvSpPr>
            <a:spLocks noGrp="1"/>
          </p:cNvSpPr>
          <p:nvPr>
            <p:ph type="title"/>
          </p:nvPr>
        </p:nvSpPr>
        <p:spPr/>
        <p:txBody>
          <a:bodyPr/>
          <a:lstStyle/>
          <a:p>
            <a:r>
              <a:rPr lang="en-US" dirty="0">
                <a:latin typeface="+mn-lt"/>
              </a:rPr>
              <a:t>Records digitized by digitization partners</a:t>
            </a:r>
          </a:p>
        </p:txBody>
      </p:sp>
      <p:sp>
        <p:nvSpPr>
          <p:cNvPr id="3" name="Text Placeholder 2">
            <a:extLst>
              <a:ext uri="{FF2B5EF4-FFF2-40B4-BE49-F238E27FC236}">
                <a16:creationId xmlns:a16="http://schemas.microsoft.com/office/drawing/2014/main" id="{F33459C8-219B-EF9A-27F1-0EB738802760}"/>
              </a:ext>
            </a:extLst>
          </p:cNvPr>
          <p:cNvSpPr>
            <a:spLocks noGrp="1"/>
          </p:cNvSpPr>
          <p:nvPr>
            <p:ph idx="1"/>
          </p:nvPr>
        </p:nvSpPr>
        <p:spPr/>
        <p:txBody>
          <a:bodyPr>
            <a:noAutofit/>
          </a:bodyPr>
          <a:lstStyle/>
          <a:p>
            <a:pPr marL="342900" indent="-342900">
              <a:buFont typeface="Arial" panose="020B0604020202020204" pitchFamily="34" charset="0"/>
              <a:buChar char="•"/>
            </a:pPr>
            <a:r>
              <a:rPr lang="en-US" sz="2400" dirty="0">
                <a:latin typeface="+mn-lt"/>
              </a:rPr>
              <a:t>NARA cannot digitize all their records</a:t>
            </a:r>
          </a:p>
          <a:p>
            <a:pPr marL="342900" indent="-342900">
              <a:buFont typeface="Arial" panose="020B0604020202020204" pitchFamily="34" charset="0"/>
              <a:buChar char="•"/>
            </a:pPr>
            <a:r>
              <a:rPr lang="en-US" sz="2400" dirty="0"/>
              <a:t>They partner with sites like Ancestry, Fold3, and FamilySearch to make digitization happen</a:t>
            </a:r>
          </a:p>
          <a:p>
            <a:pPr marL="342900" indent="-342900">
              <a:buFont typeface="Arial" panose="020B0604020202020204" pitchFamily="34" charset="0"/>
              <a:buChar char="•"/>
            </a:pPr>
            <a:r>
              <a:rPr lang="en-US" sz="2400" dirty="0"/>
              <a:t>Each partner signs a digitization agreement </a:t>
            </a:r>
          </a:p>
          <a:p>
            <a:pPr marL="342900" indent="-342900">
              <a:buFont typeface="Arial" panose="020B0604020202020204" pitchFamily="34" charset="0"/>
              <a:buChar char="•"/>
            </a:pPr>
            <a:r>
              <a:rPr lang="en-US" sz="2400" dirty="0"/>
              <a:t>The agreement outlines the length of the embargo period during which only the partner can make the digital images available</a:t>
            </a:r>
          </a:p>
          <a:p>
            <a:pPr marL="342900" indent="-342900">
              <a:buFont typeface="Arial" panose="020B0604020202020204" pitchFamily="34" charset="0"/>
              <a:buChar char="•"/>
            </a:pPr>
            <a:r>
              <a:rPr lang="en-US" sz="2400" dirty="0">
                <a:latin typeface="+mn-lt"/>
              </a:rPr>
              <a:t>After an embargo period has expired</a:t>
            </a:r>
            <a:r>
              <a:rPr lang="en-US" sz="2400" dirty="0"/>
              <a:t>, the images can be searched and viewed in NARA’s catalog</a:t>
            </a:r>
            <a:endParaRPr lang="en-US" sz="2400" dirty="0">
              <a:latin typeface="+mn-lt"/>
            </a:endParaRPr>
          </a:p>
        </p:txBody>
      </p:sp>
    </p:spTree>
    <p:extLst>
      <p:ext uri="{BB962C8B-B14F-4D97-AF65-F5344CB8AC3E}">
        <p14:creationId xmlns:p14="http://schemas.microsoft.com/office/powerpoint/2010/main" val="310531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0508"/>
            <a:ext cx="2905125"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57039"/>
            <a:ext cx="2676525"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602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05800" cy="1371600"/>
          </a:xfrm>
        </p:spPr>
        <p:txBody>
          <a:bodyPr/>
          <a:lstStyle/>
          <a:p>
            <a:r>
              <a:rPr lang="en-US" dirty="0">
                <a:latin typeface="Arial Narrow" panose="020B0606020202030204" pitchFamily="34" charset="0"/>
              </a:rPr>
              <a:t>Alabama secretary of state Business Entity Search</a:t>
            </a:r>
          </a:p>
        </p:txBody>
      </p:sp>
      <p:sp>
        <p:nvSpPr>
          <p:cNvPr id="3" name="Content Placeholder 2"/>
          <p:cNvSpPr>
            <a:spLocks noGrp="1"/>
          </p:cNvSpPr>
          <p:nvPr>
            <p:ph idx="1"/>
          </p:nvPr>
        </p:nvSpPr>
        <p:spPr/>
        <p:txBody>
          <a:bodyPr/>
          <a:lstStyle/>
          <a:p>
            <a:r>
              <a:rPr lang="en-US" dirty="0"/>
              <a:t>Search by business name, location, officer or incorporator, and date. Non-profit entities are also included in the database.</a:t>
            </a: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2971799"/>
            <a:ext cx="47815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510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 y="228600"/>
            <a:ext cx="531250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1" y="1447800"/>
            <a:ext cx="3657600" cy="3693319"/>
          </a:xfrm>
          <a:prstGeom prst="rect">
            <a:avLst/>
          </a:prstGeom>
          <a:noFill/>
        </p:spPr>
        <p:txBody>
          <a:bodyPr wrap="square" rtlCol="0">
            <a:spAutoFit/>
          </a:bodyPr>
          <a:lstStyle/>
          <a:p>
            <a:pPr marL="285750" indent="-285750">
              <a:buFont typeface="Wingdings" panose="05000000000000000000" pitchFamily="2" charset="2"/>
              <a:buChar char="q"/>
            </a:pPr>
            <a:r>
              <a:rPr lang="en-US" dirty="0"/>
              <a:t>Provides names of incorporators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Place of formation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Date of formation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Nature of business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Annual reports or other </a:t>
            </a:r>
          </a:p>
          <a:p>
            <a:r>
              <a:rPr lang="en-US" dirty="0"/>
              <a:t>    documentation can be ordered</a:t>
            </a:r>
          </a:p>
          <a:p>
            <a:r>
              <a:rPr lang="en-US" dirty="0"/>
              <a:t>    from the Secretary of State’s </a:t>
            </a:r>
          </a:p>
          <a:p>
            <a:r>
              <a:rPr lang="en-US" dirty="0"/>
              <a:t>    Office.</a:t>
            </a:r>
          </a:p>
        </p:txBody>
      </p:sp>
    </p:spTree>
    <p:extLst>
      <p:ext uri="{BB962C8B-B14F-4D97-AF65-F5344CB8AC3E}">
        <p14:creationId xmlns:p14="http://schemas.microsoft.com/office/powerpoint/2010/main" val="268703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5170283"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5000" y="1286088"/>
            <a:ext cx="2438400" cy="1477328"/>
          </a:xfrm>
          <a:prstGeom prst="rect">
            <a:avLst/>
          </a:prstGeom>
          <a:noFill/>
        </p:spPr>
        <p:txBody>
          <a:bodyPr wrap="square" rtlCol="0">
            <a:spAutoFit/>
          </a:bodyPr>
          <a:lstStyle/>
          <a:p>
            <a:r>
              <a:rPr lang="en-US" dirty="0"/>
              <a:t>Entries for non-profits provide much the same information as the business entries do.</a:t>
            </a:r>
          </a:p>
        </p:txBody>
      </p:sp>
    </p:spTree>
    <p:extLst>
      <p:ext uri="{BB962C8B-B14F-4D97-AF65-F5344CB8AC3E}">
        <p14:creationId xmlns:p14="http://schemas.microsoft.com/office/powerpoint/2010/main" val="1613468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6705600" cy="643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048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Tennessee Has </a:t>
            </a:r>
            <a:r>
              <a:rPr lang="en-US" dirty="0" err="1"/>
              <a:t>ONe</a:t>
            </a:r>
            <a:endParaRPr lang="en-US" dirty="0"/>
          </a:p>
        </p:txBody>
      </p:sp>
      <p:sp>
        <p:nvSpPr>
          <p:cNvPr id="3" name="Text Placeholder 2"/>
          <p:cNvSpPr>
            <a:spLocks noGrp="1"/>
          </p:cNvSpPr>
          <p:nvPr>
            <p:ph idx="1"/>
          </p:nvPr>
        </p:nvSpPr>
        <p:spPr/>
        <p:txBody>
          <a:bodyPr/>
          <a:lstStyle/>
          <a:p>
            <a:r>
              <a:rPr lang="en-US" dirty="0"/>
              <a:t>Tennessee Has One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47800"/>
            <a:ext cx="890790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236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 Does Georgia</a:t>
            </a:r>
          </a:p>
        </p:txBody>
      </p:sp>
      <p:sp>
        <p:nvSpPr>
          <p:cNvPr id="3" name="Text Placeholder 2"/>
          <p:cNvSpPr>
            <a:spLocks noGrp="1"/>
          </p:cNvSpPr>
          <p:nvPr>
            <p:ph idx="1"/>
          </p:nvPr>
        </p:nvSpPr>
        <p:spPr/>
        <p:txBody>
          <a:bodyPr/>
          <a:lstStyle/>
          <a:p>
            <a:r>
              <a:rPr lang="en-US" dirty="0"/>
              <a:t>So Does Georgia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8737735" cy="334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335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Mississippi</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671832" cy="496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37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54" y="1831314"/>
            <a:ext cx="8742892" cy="319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482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609600"/>
            <a:ext cx="8229600" cy="4038600"/>
          </a:xfrm>
        </p:spPr>
        <p:txBody>
          <a:bodyPr>
            <a:noAutofit/>
          </a:bodyPr>
          <a:lstStyle/>
          <a:p>
            <a:r>
              <a:rPr lang="en-US" sz="6000" dirty="0">
                <a:latin typeface="Arial Narrow" panose="020B0606020202030204" pitchFamily="34" charset="0"/>
              </a:rPr>
              <a:t>Take advantage of Government websites for genealogy. They’re fun and free.</a:t>
            </a:r>
          </a:p>
        </p:txBody>
      </p:sp>
    </p:spTree>
    <p:extLst>
      <p:ext uri="{BB962C8B-B14F-4D97-AF65-F5344CB8AC3E}">
        <p14:creationId xmlns:p14="http://schemas.microsoft.com/office/powerpoint/2010/main" val="345964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3760E-01A1-ED1F-8821-6437C75CFD44}"/>
              </a:ext>
            </a:extLst>
          </p:cNvPr>
          <p:cNvPicPr>
            <a:picLocks noChangeAspect="1"/>
          </p:cNvPicPr>
          <p:nvPr/>
        </p:nvPicPr>
        <p:blipFill>
          <a:blip r:embed="rId2"/>
          <a:stretch>
            <a:fillRect/>
          </a:stretch>
        </p:blipFill>
        <p:spPr>
          <a:xfrm>
            <a:off x="800100" y="1744463"/>
            <a:ext cx="7543800" cy="5106879"/>
          </a:xfrm>
          <a:prstGeom prst="rect">
            <a:avLst/>
          </a:prstGeom>
        </p:spPr>
      </p:pic>
      <p:pic>
        <p:nvPicPr>
          <p:cNvPr id="5" name="Picture 4">
            <a:extLst>
              <a:ext uri="{FF2B5EF4-FFF2-40B4-BE49-F238E27FC236}">
                <a16:creationId xmlns:a16="http://schemas.microsoft.com/office/drawing/2014/main" id="{212AAB84-1DC9-DE2E-DF82-0AF67163B925}"/>
              </a:ext>
            </a:extLst>
          </p:cNvPr>
          <p:cNvPicPr>
            <a:picLocks noChangeAspect="1"/>
          </p:cNvPicPr>
          <p:nvPr/>
        </p:nvPicPr>
        <p:blipFill>
          <a:blip r:embed="rId3"/>
          <a:stretch>
            <a:fillRect/>
          </a:stretch>
        </p:blipFill>
        <p:spPr>
          <a:xfrm>
            <a:off x="0" y="-152400"/>
            <a:ext cx="9144000" cy="1720855"/>
          </a:xfrm>
          <a:prstGeom prst="rect">
            <a:avLst/>
          </a:prstGeom>
        </p:spPr>
      </p:pic>
    </p:spTree>
    <p:extLst>
      <p:ext uri="{BB962C8B-B14F-4D97-AF65-F5344CB8AC3E}">
        <p14:creationId xmlns:p14="http://schemas.microsoft.com/office/powerpoint/2010/main" val="356747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5791200" cy="6400800"/>
          </a:xfrm>
        </p:spPr>
        <p:txBody>
          <a:bodyPr>
            <a:normAutofit/>
          </a:bodyPr>
          <a:lstStyle/>
          <a:p>
            <a:r>
              <a:rPr lang="en-US" sz="4800" dirty="0">
                <a:latin typeface="Arial Narrow" panose="020B0606020202030204" pitchFamily="34" charset="0"/>
              </a:rPr>
              <a:t>Thanks for coming!</a:t>
            </a:r>
            <a:br>
              <a:rPr lang="en-US" sz="4800" dirty="0">
                <a:latin typeface="Arial Narrow" panose="020B0606020202030204" pitchFamily="34" charset="0"/>
              </a:rPr>
            </a:br>
            <a:br>
              <a:rPr lang="en-US" sz="3200" dirty="0">
                <a:latin typeface="Arial Narrow" panose="020B0606020202030204" pitchFamily="34" charset="0"/>
              </a:rPr>
            </a:br>
            <a:r>
              <a:rPr lang="en-US" sz="3200" dirty="0">
                <a:latin typeface="Arial Narrow" panose="020B0606020202030204" pitchFamily="34" charset="0"/>
              </a:rPr>
              <a:t>Mary Beth </a:t>
            </a:r>
            <a:r>
              <a:rPr lang="en-US" sz="3200" dirty="0" err="1">
                <a:latin typeface="Arial Narrow" panose="020B0606020202030204" pitchFamily="34" charset="0"/>
              </a:rPr>
              <a:t>newbill</a:t>
            </a:r>
            <a:br>
              <a:rPr lang="en-US" sz="3200" dirty="0">
                <a:latin typeface="Arial Narrow" panose="020B0606020202030204" pitchFamily="34" charset="0"/>
              </a:rPr>
            </a:br>
            <a:r>
              <a:rPr lang="en-US" sz="3200" dirty="0">
                <a:latin typeface="Arial Narrow" panose="020B0606020202030204" pitchFamily="34" charset="0"/>
              </a:rPr>
              <a:t>Birmingham Public Library</a:t>
            </a:r>
            <a:br>
              <a:rPr lang="en-US" sz="3200" dirty="0">
                <a:latin typeface="Arial Narrow" panose="020B0606020202030204" pitchFamily="34" charset="0"/>
              </a:rPr>
            </a:br>
            <a:r>
              <a:rPr lang="en-US" sz="3200" dirty="0">
                <a:latin typeface="Arial Narrow" panose="020B0606020202030204" pitchFamily="34" charset="0"/>
              </a:rPr>
              <a:t>Southern History Department</a:t>
            </a:r>
            <a:br>
              <a:rPr lang="en-US" sz="3200" dirty="0">
                <a:latin typeface="Arial Narrow" panose="020B0606020202030204" pitchFamily="34" charset="0"/>
              </a:rPr>
            </a:br>
            <a:r>
              <a:rPr lang="en-US" sz="3200" dirty="0">
                <a:latin typeface="Arial Narrow" panose="020B0606020202030204" pitchFamily="34" charset="0"/>
              </a:rPr>
              <a:t>mary.newbill@cobpl.org</a:t>
            </a:r>
            <a:br>
              <a:rPr lang="en-US" sz="3200" dirty="0">
                <a:latin typeface="Arial Narrow" panose="020B0606020202030204" pitchFamily="34" charset="0"/>
              </a:rPr>
            </a:br>
            <a:r>
              <a:rPr lang="en-US" sz="3200" dirty="0">
                <a:latin typeface="Arial Narrow" panose="020B0606020202030204" pitchFamily="34" charset="0"/>
              </a:rPr>
              <a:t>205-226-3665</a:t>
            </a:r>
            <a:br>
              <a:rPr lang="en-US" sz="4000" dirty="0">
                <a:latin typeface="Arial Narrow" panose="020B0606020202030204" pitchFamily="34" charset="0"/>
              </a:rPr>
            </a:br>
            <a:br>
              <a:rPr lang="en-US" sz="4000" dirty="0">
                <a:latin typeface="Arial Narrow" panose="020B0606020202030204" pitchFamily="34" charset="0"/>
              </a:rPr>
            </a:br>
            <a:endParaRPr lang="en-US" sz="4000" dirty="0">
              <a:latin typeface="Arial Narrow" panose="020B0606020202030204" pitchFamily="34" charset="0"/>
            </a:endParaRPr>
          </a:p>
        </p:txBody>
      </p:sp>
    </p:spTree>
    <p:extLst>
      <p:ext uri="{BB962C8B-B14F-4D97-AF65-F5344CB8AC3E}">
        <p14:creationId xmlns:p14="http://schemas.microsoft.com/office/powerpoint/2010/main" val="39845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C2F19B-E16A-5FA7-7954-C6DC3C66C5FC}"/>
              </a:ext>
            </a:extLst>
          </p:cNvPr>
          <p:cNvSpPr>
            <a:spLocks noGrp="1"/>
          </p:cNvSpPr>
          <p:nvPr>
            <p:ph type="title"/>
          </p:nvPr>
        </p:nvSpPr>
        <p:spPr>
          <a:xfrm>
            <a:off x="457200" y="152718"/>
            <a:ext cx="5791200" cy="1371600"/>
          </a:xfrm>
        </p:spPr>
        <p:txBody>
          <a:bodyPr>
            <a:normAutofit/>
          </a:bodyPr>
          <a:lstStyle/>
          <a:p>
            <a:r>
              <a:rPr lang="en-US" sz="3200" dirty="0">
                <a:latin typeface="+mn-lt"/>
              </a:rPr>
              <a:t>Locating Records in the Nara Catalog</a:t>
            </a:r>
          </a:p>
        </p:txBody>
      </p:sp>
      <p:pic>
        <p:nvPicPr>
          <p:cNvPr id="3" name="Picture 2">
            <a:extLst>
              <a:ext uri="{FF2B5EF4-FFF2-40B4-BE49-F238E27FC236}">
                <a16:creationId xmlns:a16="http://schemas.microsoft.com/office/drawing/2014/main" id="{8BBF8241-5128-2DF5-789B-AABAAB9FCC59}"/>
              </a:ext>
            </a:extLst>
          </p:cNvPr>
          <p:cNvPicPr>
            <a:picLocks noChangeAspect="1"/>
          </p:cNvPicPr>
          <p:nvPr/>
        </p:nvPicPr>
        <p:blipFill>
          <a:blip r:embed="rId2"/>
          <a:stretch>
            <a:fillRect/>
          </a:stretch>
        </p:blipFill>
        <p:spPr>
          <a:xfrm>
            <a:off x="343530" y="1533360"/>
            <a:ext cx="8456941" cy="1235345"/>
          </a:xfrm>
          <a:prstGeom prst="rect">
            <a:avLst/>
          </a:prstGeom>
        </p:spPr>
      </p:pic>
      <p:pic>
        <p:nvPicPr>
          <p:cNvPr id="7" name="Picture 6">
            <a:extLst>
              <a:ext uri="{FF2B5EF4-FFF2-40B4-BE49-F238E27FC236}">
                <a16:creationId xmlns:a16="http://schemas.microsoft.com/office/drawing/2014/main" id="{65D2B7C6-CFC4-D215-2D41-2D7C4BC2407F}"/>
              </a:ext>
            </a:extLst>
          </p:cNvPr>
          <p:cNvPicPr>
            <a:picLocks noChangeAspect="1"/>
          </p:cNvPicPr>
          <p:nvPr/>
        </p:nvPicPr>
        <p:blipFill>
          <a:blip r:embed="rId3"/>
          <a:stretch>
            <a:fillRect/>
          </a:stretch>
        </p:blipFill>
        <p:spPr>
          <a:xfrm>
            <a:off x="1044802" y="3017370"/>
            <a:ext cx="7054397" cy="2112378"/>
          </a:xfrm>
          <a:prstGeom prst="rect">
            <a:avLst/>
          </a:prstGeom>
        </p:spPr>
      </p:pic>
      <p:pic>
        <p:nvPicPr>
          <p:cNvPr id="9" name="Picture 8">
            <a:extLst>
              <a:ext uri="{FF2B5EF4-FFF2-40B4-BE49-F238E27FC236}">
                <a16:creationId xmlns:a16="http://schemas.microsoft.com/office/drawing/2014/main" id="{E646B4F4-C9EE-1950-4CEF-B691E1640EBF}"/>
              </a:ext>
            </a:extLst>
          </p:cNvPr>
          <p:cNvPicPr>
            <a:picLocks noChangeAspect="1"/>
          </p:cNvPicPr>
          <p:nvPr/>
        </p:nvPicPr>
        <p:blipFill>
          <a:blip r:embed="rId4"/>
          <a:stretch>
            <a:fillRect/>
          </a:stretch>
        </p:blipFill>
        <p:spPr>
          <a:xfrm>
            <a:off x="1196156" y="5378413"/>
            <a:ext cx="6751688" cy="1326869"/>
          </a:xfrm>
          <a:prstGeom prst="rect">
            <a:avLst/>
          </a:prstGeom>
        </p:spPr>
      </p:pic>
    </p:spTree>
    <p:extLst>
      <p:ext uri="{BB962C8B-B14F-4D97-AF65-F5344CB8AC3E}">
        <p14:creationId xmlns:p14="http://schemas.microsoft.com/office/powerpoint/2010/main" val="1323292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5F39A13-41FA-5506-DC2A-EA83162342E5}"/>
              </a:ext>
            </a:extLst>
          </p:cNvPr>
          <p:cNvSpPr>
            <a:spLocks noGrp="1"/>
          </p:cNvSpPr>
          <p:nvPr>
            <p:ph type="title"/>
          </p:nvPr>
        </p:nvSpPr>
        <p:spPr>
          <a:xfrm>
            <a:off x="457200" y="152718"/>
            <a:ext cx="5791200" cy="990282"/>
          </a:xfrm>
        </p:spPr>
        <p:txBody>
          <a:bodyPr/>
          <a:lstStyle/>
          <a:p>
            <a:r>
              <a:rPr lang="en-US" dirty="0">
                <a:latin typeface="+mn-lt"/>
              </a:rPr>
              <a:t>Fold3 vs. NARA</a:t>
            </a:r>
          </a:p>
        </p:txBody>
      </p:sp>
      <p:pic>
        <p:nvPicPr>
          <p:cNvPr id="8" name="Content Placeholder 7" descr="A close-up of a checklist&#10;&#10;Description automatically generated">
            <a:extLst>
              <a:ext uri="{FF2B5EF4-FFF2-40B4-BE49-F238E27FC236}">
                <a16:creationId xmlns:a16="http://schemas.microsoft.com/office/drawing/2014/main" id="{E5AF1B0A-FF74-8A13-F19B-ED522866E81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12748" y="1574800"/>
            <a:ext cx="1927705" cy="4525963"/>
          </a:xfrm>
        </p:spPr>
      </p:pic>
      <p:pic>
        <p:nvPicPr>
          <p:cNvPr id="17" name="Content Placeholder 16" descr="A close-up of a checklist&#10;&#10;Description automatically generated">
            <a:extLst>
              <a:ext uri="{FF2B5EF4-FFF2-40B4-BE49-F238E27FC236}">
                <a16:creationId xmlns:a16="http://schemas.microsoft.com/office/drawing/2014/main" id="{E36ABB0B-BED7-193C-7714-F5AFEEC0D54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71910" y="1574800"/>
            <a:ext cx="1927705" cy="4525963"/>
          </a:xfrm>
        </p:spPr>
      </p:pic>
    </p:spTree>
    <p:extLst>
      <p:ext uri="{BB962C8B-B14F-4D97-AF65-F5344CB8AC3E}">
        <p14:creationId xmlns:p14="http://schemas.microsoft.com/office/powerpoint/2010/main" val="981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791200" cy="1371600"/>
          </a:xfrm>
        </p:spPr>
        <p:txBody>
          <a:bodyPr>
            <a:normAutofit fontScale="90000"/>
          </a:bodyPr>
          <a:lstStyle/>
          <a:p>
            <a:r>
              <a:rPr lang="en-US" sz="5400" dirty="0">
                <a:latin typeface="+mn-lt"/>
              </a:rPr>
              <a:t>Instructional Info at NARA</a:t>
            </a:r>
          </a:p>
        </p:txBody>
      </p:sp>
      <p:sp>
        <p:nvSpPr>
          <p:cNvPr id="3" name="Content Placeholder 2"/>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sz="3200" dirty="0">
                <a:latin typeface="Arial Narrow" panose="020B0606020202030204" pitchFamily="34" charset="0"/>
              </a:rPr>
              <a:t>Virtual Genealogy Fair</a:t>
            </a:r>
          </a:p>
          <a:p>
            <a:pPr lvl="1"/>
            <a:r>
              <a:rPr lang="en-US" sz="3200" dirty="0">
                <a:latin typeface="Arial Narrow" panose="020B0606020202030204" pitchFamily="34" charset="0"/>
              </a:rPr>
              <a:t>Free online classes that you can stream live or watch later.  Hasn’t been held in recent years but they continue to offer online classes.</a:t>
            </a:r>
          </a:p>
          <a:p>
            <a:pPr marL="457200" indent="-457200">
              <a:buFont typeface="Arial" panose="020B0604020202020204" pitchFamily="34" charset="0"/>
              <a:buChar char="•"/>
            </a:pPr>
            <a:r>
              <a:rPr lang="en-US" sz="3200" dirty="0">
                <a:latin typeface="Arial Narrow" panose="020B0606020202030204" pitchFamily="34" charset="0"/>
              </a:rPr>
              <a:t>Know Your Records Program</a:t>
            </a:r>
          </a:p>
          <a:p>
            <a:pPr lvl="1"/>
            <a:r>
              <a:rPr lang="en-US" sz="3200" dirty="0">
                <a:latin typeface="Arial Narrow" panose="020B0606020202030204" pitchFamily="34" charset="0"/>
              </a:rPr>
              <a:t>Online classes taught by NARA staff.  Available on YouTube.</a:t>
            </a:r>
          </a:p>
          <a:p>
            <a:pPr marL="457200" indent="-457200">
              <a:buFont typeface="Arial" panose="020B0604020202020204" pitchFamily="34" charset="0"/>
              <a:buChar char="•"/>
            </a:pPr>
            <a:r>
              <a:rPr lang="en-US" sz="3200" dirty="0">
                <a:latin typeface="Arial Narrow" panose="020B0606020202030204" pitchFamily="34" charset="0"/>
              </a:rPr>
              <a:t>Prologue</a:t>
            </a:r>
          </a:p>
          <a:p>
            <a:pPr lvl="1"/>
            <a:r>
              <a:rPr lang="en-US" sz="3200" dirty="0">
                <a:latin typeface="Arial Narrow" panose="020B0606020202030204" pitchFamily="34" charset="0"/>
              </a:rPr>
              <a:t>Official publication of the National Archives</a:t>
            </a:r>
          </a:p>
        </p:txBody>
      </p:sp>
    </p:spTree>
    <p:extLst>
      <p:ext uri="{BB962C8B-B14F-4D97-AF65-F5344CB8AC3E}">
        <p14:creationId xmlns:p14="http://schemas.microsoft.com/office/powerpoint/2010/main" val="1201399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2573</TotalTime>
  <Words>1266</Words>
  <Application>Microsoft Office PowerPoint</Application>
  <PresentationFormat>On-screen Show (4:3)</PresentationFormat>
  <Paragraphs>126</Paragraphs>
  <Slides>60</Slides>
  <Notes>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Essential</vt:lpstr>
      <vt:lpstr>Gov Docs for Genealogy!</vt:lpstr>
      <vt:lpstr>Do many Government agencies have genealogical information?</vt:lpstr>
      <vt:lpstr>PowerPoint Presentation</vt:lpstr>
      <vt:lpstr>Navigating NARA (National Archives and Records Administration</vt:lpstr>
      <vt:lpstr>Records digitized by digitization partners</vt:lpstr>
      <vt:lpstr>PowerPoint Presentation</vt:lpstr>
      <vt:lpstr>Locating Records in the Nara Catalog</vt:lpstr>
      <vt:lpstr>Fold3 vs. NARA</vt:lpstr>
      <vt:lpstr>Instructional Info at NARA</vt:lpstr>
      <vt:lpstr>Virtual Genealogy Fair</vt:lpstr>
      <vt:lpstr>Know Your Records Program</vt:lpstr>
      <vt:lpstr>PowerPoint Presentation</vt:lpstr>
      <vt:lpstr>Prologue Magazine </vt:lpstr>
      <vt:lpstr>Genealogy Notes</vt:lpstr>
      <vt:lpstr>NPS Civil War Soldiers and Sailors Database</vt:lpstr>
      <vt:lpstr>PowerPoint Presentation</vt:lpstr>
      <vt:lpstr>PowerPoint Presentation</vt:lpstr>
      <vt:lpstr>PowerPoint Presentation</vt:lpstr>
      <vt:lpstr>Bureau of Land Management, General Land Office</vt:lpstr>
      <vt:lpstr>PowerPoint Presentation</vt:lpstr>
      <vt:lpstr>PowerPoint Presentation</vt:lpstr>
      <vt:lpstr>Chronicling America: historic American Newspapers</vt:lpstr>
      <vt:lpstr>PowerPoint Presentation</vt:lpstr>
      <vt:lpstr>PowerPoint Presentation</vt:lpstr>
      <vt:lpstr>PowerPoint Presentation</vt:lpstr>
      <vt:lpstr>PowerPoint Presentation</vt:lpstr>
      <vt:lpstr>PowerPoint Presentation</vt:lpstr>
      <vt:lpstr>But that’s not all . . .</vt:lpstr>
      <vt:lpstr>Historic Jamestown</vt:lpstr>
      <vt:lpstr>PowerPoint Presentation</vt:lpstr>
      <vt:lpstr>Documentary History of Jamestown Island, vol. III</vt:lpstr>
      <vt:lpstr>The National Cemetery Administration</vt:lpstr>
      <vt:lpstr>Nationwide gravesite locator</vt:lpstr>
      <vt:lpstr>PowerPoint Presentation</vt:lpstr>
      <vt:lpstr>PowerPoint Presentation</vt:lpstr>
      <vt:lpstr>Official Register of the United STates</vt:lpstr>
      <vt:lpstr>PowerPoint Presentation</vt:lpstr>
      <vt:lpstr>PowerPoint Presentation</vt:lpstr>
      <vt:lpstr>PowerPoint Presentation</vt:lpstr>
      <vt:lpstr>PowerPoint Presentation</vt:lpstr>
      <vt:lpstr>Patents as Genealogy Resources</vt:lpstr>
      <vt:lpstr>Patents as Genealogy Resources</vt:lpstr>
      <vt:lpstr>PowerPoint Presentation</vt:lpstr>
      <vt:lpstr>PowerPoint Presentation</vt:lpstr>
      <vt:lpstr>Think local</vt:lpstr>
      <vt:lpstr>PowerPoint Presentation</vt:lpstr>
      <vt:lpstr>PowerPoint Presentation</vt:lpstr>
      <vt:lpstr>PowerPoint Presentation</vt:lpstr>
      <vt:lpstr>PowerPoint Presentation</vt:lpstr>
      <vt:lpstr>PowerPoint Presentation</vt:lpstr>
      <vt:lpstr>Alabama secretary of state Business Entity Search</vt:lpstr>
      <vt:lpstr>PowerPoint Presentation</vt:lpstr>
      <vt:lpstr>PowerPoint Presentation</vt:lpstr>
      <vt:lpstr>PowerPoint Presentation</vt:lpstr>
      <vt:lpstr>Tennessee Has ONe</vt:lpstr>
      <vt:lpstr>So Does Georgia</vt:lpstr>
      <vt:lpstr>And Mississippi</vt:lpstr>
      <vt:lpstr>PowerPoint Presentation</vt:lpstr>
      <vt:lpstr>Take advantage of Government websites for genealogy. They’re fun and free.</vt:lpstr>
      <vt:lpstr>Thanks for coming!  Mary Beth newbill Birmingham Public Library Southern History Department mary.newbill@cobpl.org 205-226-3665  </vt:lpstr>
    </vt:vector>
  </TitlesOfParts>
  <Company>JCLC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Government Websites for Genealogists</dc:title>
  <dc:creator>admin</dc:creator>
  <cp:lastModifiedBy>Mary Beth Newbill</cp:lastModifiedBy>
  <cp:revision>218</cp:revision>
  <dcterms:created xsi:type="dcterms:W3CDTF">2015-03-20T20:37:23Z</dcterms:created>
  <dcterms:modified xsi:type="dcterms:W3CDTF">2023-11-15T20:25:14Z</dcterms:modified>
</cp:coreProperties>
</file>