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1" r:id="rId7"/>
    <p:sldId id="273" r:id="rId8"/>
    <p:sldId id="271" r:id="rId9"/>
    <p:sldId id="272" r:id="rId10"/>
    <p:sldId id="27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84204" autoAdjust="0"/>
  </p:normalViewPr>
  <p:slideViewPr>
    <p:cSldViewPr snapToGrid="0">
      <p:cViewPr varScale="1">
        <p:scale>
          <a:sx n="104" d="100"/>
          <a:sy n="104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2/12/2020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790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828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NOAA’s Mission: Science, Service, and Stewardship (they apparently forgot their Oxford Comma)</a:t>
            </a:r>
          </a:p>
          <a:p>
            <a:pPr marL="228600" indent="-228600">
              <a:buAutoNum type="arabicPeriod"/>
            </a:pPr>
            <a:r>
              <a:rPr lang="en-US" dirty="0"/>
              <a:t>To understand and predict changes in climate, weather, oceans, and coasts; </a:t>
            </a:r>
          </a:p>
          <a:p>
            <a:pPr marL="228600" indent="-228600">
              <a:buAutoNum type="arabicPeriod"/>
            </a:pPr>
            <a:r>
              <a:rPr lang="en-US" dirty="0"/>
              <a:t>To share that knowledge and information with others; and</a:t>
            </a:r>
          </a:p>
          <a:p>
            <a:pPr marL="228600" indent="-228600">
              <a:buAutoNum type="arabicPeriod"/>
            </a:pPr>
            <a:r>
              <a:rPr lang="en-US" dirty="0"/>
              <a:t>To conserve and manage coastal and marine ecosystems and resources.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NOAA’s Vision for the Future:</a:t>
            </a:r>
          </a:p>
          <a:p>
            <a:pPr marL="228600" indent="-228600">
              <a:buAutoNum type="arabicPeriod"/>
            </a:pPr>
            <a:r>
              <a:rPr lang="en-US" dirty="0"/>
              <a:t>Resilient Ecosystems, Communities, and Economies; and</a:t>
            </a:r>
          </a:p>
          <a:p>
            <a:pPr marL="228600" indent="-228600">
              <a:buAutoNum type="arabicPeriod"/>
            </a:pPr>
            <a:r>
              <a:rPr lang="en-US" dirty="0"/>
              <a:t>Healthy ecosystems, communities, and economies that are resilient in the face of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300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NOAA’s site offer?</a:t>
            </a:r>
          </a:p>
          <a:p>
            <a:pPr lvl="1"/>
            <a:r>
              <a:rPr lang="en-US" dirty="0"/>
              <a:t>Weather information, Climate information, Access to the latest research on NOAA, Resources for students and teachers, Grant Funding, And much more…</a:t>
            </a:r>
          </a:p>
          <a:p>
            <a:endParaRPr lang="en-US" dirty="0"/>
          </a:p>
          <a:p>
            <a:r>
              <a:rPr lang="en-US" dirty="0"/>
              <a:t>Fun fact: 95% of the ocean is still unexplored!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020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953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‹#›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‹#›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oaa.gov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aa.gov/our-mission-and-vis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hyperlink" Target="mailto:kelly.m.wilson2011@gmail.com" TargetMode="External"/><Relationship Id="rId4" Type="http://schemas.openxmlformats.org/officeDocument/2006/relationships/hyperlink" Target="mailto:kwilson151343@troy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21" y="4292053"/>
            <a:ext cx="8010979" cy="1311128"/>
          </a:xfrm>
        </p:spPr>
        <p:txBody>
          <a:bodyPr/>
          <a:lstStyle/>
          <a:p>
            <a:r>
              <a:rPr lang="en-US" dirty="0"/>
              <a:t>NOAA: Navigating the Flood of Information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421" y="5603181"/>
            <a:ext cx="9144000" cy="1096710"/>
          </a:xfrm>
        </p:spPr>
        <p:txBody>
          <a:bodyPr/>
          <a:lstStyle/>
          <a:p>
            <a:r>
              <a:rPr lang="en-US" dirty="0"/>
              <a:t>Kelly Marie Wilson</a:t>
            </a:r>
          </a:p>
          <a:p>
            <a:r>
              <a:rPr lang="en-US" dirty="0"/>
              <a:t>Social Sciences / Government Documents Librarian</a:t>
            </a:r>
          </a:p>
          <a:p>
            <a:r>
              <a:rPr lang="en-US" dirty="0"/>
              <a:t>Troy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534B8-474B-47E4-A664-EDEF9DD4A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853" y="4596012"/>
            <a:ext cx="1721344" cy="2014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611383"/>
            <a:ext cx="9666514" cy="1465646"/>
          </a:xfrm>
        </p:spPr>
        <p:txBody>
          <a:bodyPr/>
          <a:lstStyle/>
          <a:p>
            <a:r>
              <a:rPr lang="en-US" dirty="0"/>
              <a:t>How many of you have used the NOAA website before today?</a:t>
            </a:r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u="sng" dirty="0"/>
              <a:t>N</a:t>
            </a:r>
            <a:r>
              <a:rPr lang="en-US" dirty="0"/>
              <a:t>ational </a:t>
            </a:r>
            <a:r>
              <a:rPr lang="en-US" u="sng" dirty="0"/>
              <a:t>O</a:t>
            </a:r>
            <a:r>
              <a:rPr lang="en-US" dirty="0"/>
              <a:t>ceanic and </a:t>
            </a:r>
            <a:r>
              <a:rPr lang="en-US" u="sng" dirty="0"/>
              <a:t>A</a:t>
            </a:r>
            <a:r>
              <a:rPr lang="en-US" dirty="0"/>
              <a:t>tmospheric </a:t>
            </a:r>
            <a:r>
              <a:rPr lang="en-US" u="sng" dirty="0"/>
              <a:t>A</a:t>
            </a:r>
            <a:r>
              <a:rPr lang="en-US" dirty="0"/>
              <a:t>dministration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7364185" cy="3489960"/>
          </a:xfrm>
        </p:spPr>
        <p:txBody>
          <a:bodyPr/>
          <a:lstStyle/>
          <a:p>
            <a:r>
              <a:rPr lang="en-US" dirty="0"/>
              <a:t>Web site = </a:t>
            </a:r>
            <a:r>
              <a:rPr lang="en-US" dirty="0">
                <a:hlinkClick r:id="rId2"/>
              </a:rPr>
              <a:t>https://www.noaa.gov</a:t>
            </a:r>
            <a:endParaRPr lang="en-US" dirty="0"/>
          </a:p>
          <a:p>
            <a:r>
              <a:rPr lang="en-US" dirty="0"/>
              <a:t>Governed by the U.S. Department of Commerce</a:t>
            </a:r>
          </a:p>
          <a:p>
            <a:r>
              <a:rPr lang="en-US" dirty="0"/>
              <a:t>NOAA turns 50 this year!!!!</a:t>
            </a:r>
          </a:p>
          <a:p>
            <a:r>
              <a:rPr lang="en-US" dirty="0"/>
              <a:t>NOAA’s site as a hub.</a:t>
            </a:r>
          </a:p>
          <a:p>
            <a:pPr lvl="2"/>
            <a:r>
              <a:rPr lang="en-US" dirty="0"/>
              <a:t>Weather.gov</a:t>
            </a:r>
          </a:p>
          <a:p>
            <a:pPr lvl="2"/>
            <a:r>
              <a:rPr lang="en-US" dirty="0"/>
              <a:t>Climate.gov</a:t>
            </a:r>
          </a:p>
          <a:p>
            <a:pPr lvl="2"/>
            <a:r>
              <a:rPr lang="en-US" dirty="0"/>
              <a:t>Fishwatch.gov</a:t>
            </a:r>
          </a:p>
          <a:p>
            <a:endParaRPr lang="en-US" dirty="0"/>
          </a:p>
        </p:txBody>
      </p:sp>
      <p:pic>
        <p:nvPicPr>
          <p:cNvPr id="1026" name="Picture 2" descr="Image result for noaa">
            <a:extLst>
              <a:ext uri="{FF2B5EF4-FFF2-40B4-BE49-F238E27FC236}">
                <a16:creationId xmlns:a16="http://schemas.microsoft.com/office/drawing/2014/main" id="{6A6C2A3A-85F5-4A1E-A665-67642AA2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70" y="2792197"/>
            <a:ext cx="3675278" cy="367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34E50-BF6A-431E-B9A0-7A6C8148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NOAA…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1373-1D77-46E9-8318-E0BA5242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463040"/>
            <a:ext cx="5068660" cy="4770098"/>
          </a:xfrm>
        </p:spPr>
        <p:txBody>
          <a:bodyPr/>
          <a:lstStyle/>
          <a:p>
            <a:r>
              <a:rPr lang="en-US" dirty="0"/>
              <a:t>NOAA’s Mission: Science, Service, and Stewardship.</a:t>
            </a:r>
          </a:p>
          <a:p>
            <a:r>
              <a:rPr lang="en-US" dirty="0"/>
              <a:t>NOAA’s Vision for the Future</a:t>
            </a:r>
          </a:p>
          <a:p>
            <a:r>
              <a:rPr lang="en-US" dirty="0"/>
              <a:t>Mission and Vision statements: </a:t>
            </a:r>
            <a:r>
              <a:rPr lang="en-US" dirty="0">
                <a:hlinkClick r:id="rId3"/>
              </a:rPr>
              <a:t>https://www.noaa.gov/our-mission-and-vision</a:t>
            </a:r>
            <a:endParaRPr lang="en-US" dirty="0"/>
          </a:p>
          <a:p>
            <a:r>
              <a:rPr lang="en-US" dirty="0"/>
              <a:t>Organizational Chart</a:t>
            </a:r>
          </a:p>
          <a:p>
            <a:r>
              <a:rPr lang="en-US" dirty="0"/>
              <a:t>Budget &amp; Reports</a:t>
            </a:r>
          </a:p>
          <a:p>
            <a:r>
              <a:rPr lang="en-US" dirty="0"/>
              <a:t>Statement on Value to Society</a:t>
            </a:r>
          </a:p>
          <a:p>
            <a:r>
              <a:rPr lang="en-US" i="1" dirty="0"/>
              <a:t>NOAA by the Numbers</a:t>
            </a:r>
          </a:p>
          <a:p>
            <a:endParaRPr lang="en-US" dirty="0"/>
          </a:p>
        </p:txBody>
      </p:sp>
      <p:pic>
        <p:nvPicPr>
          <p:cNvPr id="2050" name="Picture 2" descr="NOAA's mission of science, service and stewardship spans from the surface of the sun to the depths of the ocean.">
            <a:extLst>
              <a:ext uri="{FF2B5EF4-FFF2-40B4-BE49-F238E27FC236}">
                <a16:creationId xmlns:a16="http://schemas.microsoft.com/office/drawing/2014/main" id="{59BD6D28-264E-44AA-B96A-EDB38236C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59" y="468211"/>
            <a:ext cx="5375234" cy="19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5C8EA1-5105-4E4E-A3A9-CA8CAA3D0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645" y="2630843"/>
            <a:ext cx="2972248" cy="3931920"/>
          </a:xfrm>
          <a:prstGeom prst="rect">
            <a:avLst/>
          </a:prstGeom>
        </p:spPr>
      </p:pic>
      <p:pic>
        <p:nvPicPr>
          <p:cNvPr id="2054" name="Picture 6" descr="Bar chart of NOAA Discretionary Budget Trends in thousands of dollars - Y (left) axis shows dollar amounts starting at $1,000,000 and increasing incrementally upwards to $7,000,000.  The X (bottom) axis shows three bars, the first entitled FY18 Enacted has a value of $5,913,967; the second bar entitled FY19 Enacted has a value of $5,434,298; and the third bar entitled FY20 PB has a value of $4,466,466">
            <a:extLst>
              <a:ext uri="{FF2B5EF4-FFF2-40B4-BE49-F238E27FC236}">
                <a16:creationId xmlns:a16="http://schemas.microsoft.com/office/drawing/2014/main" id="{C06B2DA3-D51D-4F69-8EF2-8639E90D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99" y="3541357"/>
            <a:ext cx="3812720" cy="23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982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AE0F-4122-4BF2-A9B8-B60E8AB5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NOAA’s Offerings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08854-21C1-4C1E-B58D-B503CF2B1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083"/>
          <a:stretch/>
        </p:blipFill>
        <p:spPr>
          <a:xfrm>
            <a:off x="4776652" y="743769"/>
            <a:ext cx="1943371" cy="4715309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4F2B37-DBF7-459F-8438-9DA419B7470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838950" y="908192"/>
            <a:ext cx="1495425" cy="73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BF21FB-D437-4E50-A60E-5781318A8283}"/>
              </a:ext>
            </a:extLst>
          </p:cNvPr>
          <p:cNvSpPr txBox="1"/>
          <p:nvPr/>
        </p:nvSpPr>
        <p:spPr>
          <a:xfrm>
            <a:off x="8334375" y="323416"/>
            <a:ext cx="306705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Weather.gov – National Weather Service – information on weather forecast, hurricanes, radars,  thunderstorms, tornadoes, safety information, and much more!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0D50F4-BC58-4746-92A6-7477062B3B16}"/>
              </a:ext>
            </a:extLst>
          </p:cNvPr>
          <p:cNvCxnSpPr>
            <a:cxnSpLocks/>
          </p:cNvCxnSpPr>
          <p:nvPr/>
        </p:nvCxnSpPr>
        <p:spPr>
          <a:xfrm flipV="1">
            <a:off x="3552825" y="1464736"/>
            <a:ext cx="1104899" cy="21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57AA10-748D-41A0-937B-3145083FB774}"/>
              </a:ext>
            </a:extLst>
          </p:cNvPr>
          <p:cNvSpPr txBox="1"/>
          <p:nvPr/>
        </p:nvSpPr>
        <p:spPr>
          <a:xfrm>
            <a:off x="285750" y="1352550"/>
            <a:ext cx="3267075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Climate.gov -&gt; Maps, Data, Resources for teaching about climate, news.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866435-B8E0-441E-A90A-A00DF04F9241}"/>
              </a:ext>
            </a:extLst>
          </p:cNvPr>
          <p:cNvCxnSpPr>
            <a:cxnSpLocks/>
          </p:cNvCxnSpPr>
          <p:nvPr/>
        </p:nvCxnSpPr>
        <p:spPr>
          <a:xfrm flipH="1" flipV="1">
            <a:off x="6829425" y="1963095"/>
            <a:ext cx="1504951" cy="8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568411D-3F50-47A5-884B-4D2F2545383F}"/>
              </a:ext>
            </a:extLst>
          </p:cNvPr>
          <p:cNvSpPr txBox="1"/>
          <p:nvPr/>
        </p:nvSpPr>
        <p:spPr>
          <a:xfrm>
            <a:off x="8334375" y="1730401"/>
            <a:ext cx="3067050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National Ocean Service -&gt; Ocean facts, educational resources, podcasts, careers, ecosystems, and more.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88A211-B866-4807-8C87-9A518FDB144E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552825" y="2464804"/>
            <a:ext cx="1114425" cy="444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C844919-3E7F-4181-ABF2-1A16EAD01568}"/>
              </a:ext>
            </a:extLst>
          </p:cNvPr>
          <p:cNvSpPr txBox="1"/>
          <p:nvPr/>
        </p:nvSpPr>
        <p:spPr>
          <a:xfrm>
            <a:off x="285750" y="2324100"/>
            <a:ext cx="3267075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Fisheries tracks marine life and environment, provides educational resources, information on protecting marine life, science, data, and permit information.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EAAD37-14C1-4CF7-B2CB-783C8AACD5DB}"/>
              </a:ext>
            </a:extLst>
          </p:cNvPr>
          <p:cNvSpPr txBox="1"/>
          <p:nvPr/>
        </p:nvSpPr>
        <p:spPr>
          <a:xfrm>
            <a:off x="8334375" y="2921942"/>
            <a:ext cx="306705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page provides information on the NOAA satellites, news, imagery, data, and videos.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EE5B66-7194-4049-9DC4-A92F10861616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6838951" y="2783414"/>
            <a:ext cx="1495424" cy="507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5EEF05B-ECCA-4C96-B665-97C6BE8D0D5C}"/>
              </a:ext>
            </a:extLst>
          </p:cNvPr>
          <p:cNvSpPr txBox="1"/>
          <p:nvPr/>
        </p:nvSpPr>
        <p:spPr>
          <a:xfrm>
            <a:off x="285750" y="3731657"/>
            <a:ext cx="3267075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NOAA takes part in research initiatives around the U.S. and internationally. Information on research, labs, scientific reviews, and more can be found here.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A14A03-563A-44EC-AD18-D03499A94E82}"/>
              </a:ext>
            </a:extLst>
          </p:cNvPr>
          <p:cNvCxnSpPr>
            <a:stCxn id="35" idx="3"/>
          </p:cNvCxnSpPr>
          <p:nvPr/>
        </p:nvCxnSpPr>
        <p:spPr>
          <a:xfrm flipV="1">
            <a:off x="3552825" y="3360182"/>
            <a:ext cx="1104899" cy="956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5CBF825-2C71-4AD4-88A7-72D8E610E379}"/>
              </a:ext>
            </a:extLst>
          </p:cNvPr>
          <p:cNvSpPr txBox="1"/>
          <p:nvPr/>
        </p:nvSpPr>
        <p:spPr>
          <a:xfrm>
            <a:off x="8353425" y="3915609"/>
            <a:ext cx="3067050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page provides information on the NOAA fleet, hurricane hunters, the NOAA Corps, and diving programs.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450FA2-A3BB-41D9-9132-88025CA20636}"/>
              </a:ext>
            </a:extLst>
          </p:cNvPr>
          <p:cNvCxnSpPr>
            <a:stCxn id="38" idx="1"/>
          </p:cNvCxnSpPr>
          <p:nvPr/>
        </p:nvCxnSpPr>
        <p:spPr>
          <a:xfrm flipH="1" flipV="1">
            <a:off x="6838950" y="3840301"/>
            <a:ext cx="1514475" cy="552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144AEF1-D1C4-4DB4-88D5-3EE15927AD38}"/>
              </a:ext>
            </a:extLst>
          </p:cNvPr>
          <p:cNvSpPr txBox="1"/>
          <p:nvPr/>
        </p:nvSpPr>
        <p:spPr>
          <a:xfrm>
            <a:off x="285749" y="5162550"/>
            <a:ext cx="3267075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section is more research-heavy, but here you can find various charts, publications, data tools &amp; apps, and educational resources.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C04858-8B6A-4C7F-93D5-156456B7B558}"/>
              </a:ext>
            </a:extLst>
          </p:cNvPr>
          <p:cNvCxnSpPr>
            <a:stCxn id="41" idx="3"/>
          </p:cNvCxnSpPr>
          <p:nvPr/>
        </p:nvCxnSpPr>
        <p:spPr>
          <a:xfrm flipV="1">
            <a:off x="3552824" y="4420403"/>
            <a:ext cx="1104900" cy="12192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75120E7-0A6C-4793-B8B7-06AD1BB0FC98}"/>
              </a:ext>
            </a:extLst>
          </p:cNvPr>
          <p:cNvSpPr txBox="1"/>
          <p:nvPr/>
        </p:nvSpPr>
        <p:spPr>
          <a:xfrm>
            <a:off x="8353425" y="5111595"/>
            <a:ext cx="3067050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Here, you will find a super cool map of all the marine sanctuaries in the U.S. as well as information, history, educational resources, photos, videos, and virtual dives!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E0E6D81-E604-40C4-83E5-3B3B00C6B24B}"/>
              </a:ext>
            </a:extLst>
          </p:cNvPr>
          <p:cNvCxnSpPr>
            <a:stCxn id="44" idx="1"/>
          </p:cNvCxnSpPr>
          <p:nvPr/>
        </p:nvCxnSpPr>
        <p:spPr>
          <a:xfrm flipH="1" flipV="1">
            <a:off x="6858000" y="4768695"/>
            <a:ext cx="1495425" cy="927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012A2A8-4EBA-4989-B6F9-672B214EA047}"/>
              </a:ext>
            </a:extLst>
          </p:cNvPr>
          <p:cNvSpPr txBox="1"/>
          <p:nvPr/>
        </p:nvSpPr>
        <p:spPr>
          <a:xfrm>
            <a:off x="3948112" y="5832668"/>
            <a:ext cx="3990975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section is where you will find resource collections for teaching about NOAA, opportunities for both students and educators, and grant funding opportunities.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4A035F2-2E4A-4228-82C4-8B0148C240C5}"/>
              </a:ext>
            </a:extLst>
          </p:cNvPr>
          <p:cNvCxnSpPr/>
          <p:nvPr/>
        </p:nvCxnSpPr>
        <p:spPr>
          <a:xfrm flipV="1">
            <a:off x="5324475" y="5534025"/>
            <a:ext cx="0" cy="298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14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9" grpId="0" animBg="1"/>
      <p:bldP spid="23" grpId="0" animBg="1"/>
      <p:bldP spid="26" grpId="0" animBg="1"/>
      <p:bldP spid="35" grpId="0" animBg="1"/>
      <p:bldP spid="38" grpId="0" animBg="1"/>
      <p:bldP spid="41" grpId="0" animBg="1"/>
      <p:bldP spid="44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D0FF-2FB8-4ADF-8BEE-0D795007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158E-1565-47EC-AFCD-E601C18D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181217"/>
            <a:ext cx="10917697" cy="790574"/>
          </a:xfrm>
        </p:spPr>
        <p:txBody>
          <a:bodyPr/>
          <a:lstStyle/>
          <a:p>
            <a:r>
              <a:rPr lang="en-US" dirty="0"/>
              <a:t>The NOAA site is filled with fun and interesting facts that you can use for informational packets, displays, articles, etc. Here are a few: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95B9B-8844-4A64-951F-270D75071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1" y="2093653"/>
            <a:ext cx="4915586" cy="159089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9B948-ABAE-4450-BCCE-1470D01B0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3" y="4075675"/>
            <a:ext cx="5144218" cy="105742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FC9E8-A8B8-48D9-8B25-7449BD6DF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864" y="3684550"/>
            <a:ext cx="3534448" cy="146700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CC186-6F2A-4754-878B-A83DBD3CC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38" y="1814010"/>
            <a:ext cx="4457700" cy="161499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0FDB0-2502-4213-ADB9-1D897EC8E8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732" b="7205"/>
          <a:stretch/>
        </p:blipFill>
        <p:spPr>
          <a:xfrm>
            <a:off x="2199005" y="5298696"/>
            <a:ext cx="6773220" cy="132117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42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F64F-8A09-4EAD-858D-DC9AB865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8CE58-5244-4DD5-AFC5-4C9C3CF73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noaa.gov</a:t>
            </a:r>
          </a:p>
        </p:txBody>
      </p:sp>
    </p:spTree>
    <p:extLst>
      <p:ext uri="{BB962C8B-B14F-4D97-AF65-F5344CB8AC3E}">
        <p14:creationId xmlns:p14="http://schemas.microsoft.com/office/powerpoint/2010/main" val="46530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7FDF-D697-3249-AD21-75F6353FF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3959066"/>
            <a:ext cx="6593169" cy="1920526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 Comments?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4DB51A-9246-4FBF-BDC0-72625A9BAFFE}"/>
              </a:ext>
            </a:extLst>
          </p:cNvPr>
          <p:cNvSpPr txBox="1"/>
          <p:nvPr/>
        </p:nvSpPr>
        <p:spPr>
          <a:xfrm>
            <a:off x="7872622" y="5652948"/>
            <a:ext cx="3624507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Contact Information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r>
              <a:rPr lang="en-US" b="1" dirty="0">
                <a:solidFill>
                  <a:schemeClr val="bg1"/>
                </a:solidFill>
                <a:hlinkClick r:id="rId4"/>
              </a:rPr>
              <a:t>kwilson151343@troy.edu</a:t>
            </a:r>
            <a:r>
              <a:rPr lang="en-US" b="1" dirty="0">
                <a:solidFill>
                  <a:schemeClr val="bg1"/>
                </a:solidFill>
              </a:rPr>
              <a:t> OR</a:t>
            </a:r>
          </a:p>
          <a:p>
            <a:r>
              <a:rPr lang="en-US" b="1" dirty="0">
                <a:solidFill>
                  <a:schemeClr val="bg1"/>
                </a:solidFill>
                <a:hlinkClick r:id="rId5"/>
              </a:rPr>
              <a:t>kelly.m.wilson2011@gmail.com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06EFA-9C51-4FDC-8E20-56A95A7EE895}"/>
              </a:ext>
            </a:extLst>
          </p:cNvPr>
          <p:cNvSpPr txBox="1"/>
          <p:nvPr/>
        </p:nvSpPr>
        <p:spPr>
          <a:xfrm>
            <a:off x="438912" y="566057"/>
            <a:ext cx="3088059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Upcoming FDLP Webinar: </a:t>
            </a:r>
            <a:r>
              <a:rPr lang="en-US" i="1" dirty="0">
                <a:solidFill>
                  <a:schemeClr val="bg1"/>
                </a:solidFill>
              </a:rPr>
              <a:t>A Guided Tour of NOAA Climate.gov – Three Portals in One.</a:t>
            </a:r>
          </a:p>
          <a:p>
            <a:r>
              <a:rPr lang="en-US" dirty="0">
                <a:solidFill>
                  <a:schemeClr val="bg1"/>
                </a:solidFill>
              </a:rPr>
              <a:t>Date: Friday, Feb. 21, 2020</a:t>
            </a:r>
          </a:p>
          <a:p>
            <a:r>
              <a:rPr lang="en-US" dirty="0">
                <a:solidFill>
                  <a:schemeClr val="bg1"/>
                </a:solidFill>
              </a:rPr>
              <a:t>Time: 1:00 – 2:00 (Central)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9B7651-08C1-49A1-AFE9-4E4CD342176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tf89715846</Template>
  <TotalTime>0</TotalTime>
  <Words>605</Words>
  <Application>Microsoft Office PowerPoint</Application>
  <PresentationFormat>Widescreen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NOAA: Navigating the Flood of Information</vt:lpstr>
      <vt:lpstr>How many of you have used the NOAA website before today?</vt:lpstr>
      <vt:lpstr>National Oceanic and Atmospheric Administration </vt:lpstr>
      <vt:lpstr>About NOAA…</vt:lpstr>
      <vt:lpstr>NOAA’s Offerings</vt:lpstr>
      <vt:lpstr>Fun Facts</vt:lpstr>
      <vt:lpstr>Demo time!</vt:lpstr>
      <vt:lpstr>THANK YOU! Questions?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2020-02-08T18:29:15Z</dcterms:created>
  <dcterms:modified xsi:type="dcterms:W3CDTF">2020-02-12T20:11:17Z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